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5" r:id="rId2"/>
    <p:sldId id="258" r:id="rId3"/>
    <p:sldId id="261" r:id="rId4"/>
    <p:sldId id="280" r:id="rId5"/>
    <p:sldId id="259" r:id="rId6"/>
    <p:sldId id="277" r:id="rId7"/>
    <p:sldId id="278" r:id="rId8"/>
    <p:sldId id="273" r:id="rId9"/>
    <p:sldId id="266" r:id="rId10"/>
    <p:sldId id="281" r:id="rId11"/>
    <p:sldId id="282" r:id="rId12"/>
    <p:sldId id="260" r:id="rId13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8" userDrawn="1">
          <p15:clr>
            <a:srgbClr val="A4A3A4"/>
          </p15:clr>
        </p15:guide>
        <p15:guide id="2" pos="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4BE"/>
    <a:srgbClr val="A6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4"/>
  </p:normalViewPr>
  <p:slideViewPr>
    <p:cSldViewPr>
      <p:cViewPr varScale="1">
        <p:scale>
          <a:sx n="102" d="100"/>
          <a:sy n="102" d="100"/>
        </p:scale>
        <p:origin x="883" y="82"/>
      </p:cViewPr>
      <p:guideLst>
        <p:guide orient="horz" pos="818"/>
        <p:guide pos="9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35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0F45-7E0B-4135-92DF-493B965774DE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CB9-0AD1-4499-A162-2A9D5AC085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94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4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6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94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2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8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1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050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9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11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6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11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3F07-B1DB-43C6-850C-33F1F546ECA6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8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communicatie@brugge.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-3597" y="0"/>
            <a:ext cx="9144000" cy="5715000"/>
          </a:xfrm>
          <a:prstGeom prst="rect">
            <a:avLst/>
          </a:prstGeom>
          <a:solidFill>
            <a:srgbClr val="96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1547815" y="-16925"/>
            <a:ext cx="1547813" cy="1555122"/>
          </a:xfrm>
          <a:prstGeom prst="rect">
            <a:avLst/>
          </a:prstGeom>
          <a:solidFill>
            <a:srgbClr val="A6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1547814" y="2588195"/>
            <a:ext cx="640856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2000" cap="all">
                <a:solidFill>
                  <a:schemeClr val="accent3">
                    <a:lumOff val="44000"/>
                  </a:schemeClr>
                </a:solidFill>
                <a:latin typeface="DIN-Regular"/>
                <a:ea typeface="DIN-Regular"/>
                <a:cs typeface="DIN-Regular"/>
                <a:sym typeface="DIN-Regular"/>
              </a:defRPr>
            </a:pPr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HERAANLEG bloemenwijk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000" cap="all">
                <a:solidFill>
                  <a:schemeClr val="accent3">
                    <a:lumOff val="44000"/>
                  </a:schemeClr>
                </a:solidFill>
                <a:latin typeface="DIN-Regular"/>
                <a:ea typeface="DIN-Regular"/>
                <a:cs typeface="DIN-Regular"/>
                <a:sym typeface="DIN-Regular"/>
              </a:defRPr>
            </a:pPr>
            <a:endParaRPr lang="nl-B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accent3">
                    <a:lumOff val="44000"/>
                  </a:schemeClr>
                </a:solidFill>
                <a:latin typeface="DIN-Regular"/>
                <a:ea typeface="DIN-Regular"/>
                <a:cs typeface="DIN-Regular"/>
                <a:sym typeface="DIN-Regular"/>
              </a:defRPr>
            </a:pPr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Toelichting door Maarten Vansteenhuyse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accent3">
                    <a:lumOff val="44000"/>
                  </a:schemeClr>
                </a:solidFill>
                <a:latin typeface="DIN-Regular"/>
                <a:ea typeface="DIN-Regular"/>
                <a:cs typeface="DIN-Regular"/>
                <a:sym typeface="DIN-Regular"/>
              </a:defRPr>
            </a:pPr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Afdelingshoofd Openbaar Domein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accent3">
                    <a:lumOff val="44000"/>
                  </a:schemeClr>
                </a:solidFill>
                <a:latin typeface="DIN-Regular"/>
                <a:ea typeface="DIN-Regular"/>
                <a:cs typeface="DIN-Regular"/>
                <a:sym typeface="DIN-Regular"/>
              </a:defRPr>
            </a:pPr>
            <a:endParaRPr lang="nl-B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619672" y="301147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 MARKT</a:t>
            </a:r>
          </a:p>
          <a:p>
            <a:endParaRPr lang="nl-B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114D37-CFC3-4CE3-A247-F64E78F7B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813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20FB4-34C0-42A1-836B-094024C7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28866"/>
            <a:ext cx="7571184" cy="952500"/>
          </a:xfrm>
        </p:spPr>
        <p:txBody>
          <a:bodyPr>
            <a:normAutofit fontScale="90000"/>
          </a:bodyPr>
          <a:lstStyle/>
          <a:p>
            <a:pPr algn="l"/>
            <a:b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BE" sz="27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Procedure </a:t>
            </a:r>
            <a:br>
              <a:rPr lang="nl-NL" dirty="0"/>
            </a:b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D07C03-4697-4040-8F39-5D61B2CE5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DE5CAAB-2EDE-45C7-9E2B-5109B1FD5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15310" r="4345" b="15310"/>
          <a:stretch/>
        </p:blipFill>
        <p:spPr>
          <a:xfrm>
            <a:off x="1475656" y="1233086"/>
            <a:ext cx="5805823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5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E5946-C360-4A13-8C50-8F12AEC2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28866"/>
            <a:ext cx="7571184" cy="952500"/>
          </a:xfrm>
        </p:spPr>
        <p:txBody>
          <a:bodyPr>
            <a:normAutofit/>
          </a:bodyPr>
          <a:lstStyle/>
          <a:p>
            <a:pPr algn="l"/>
            <a:r>
              <a:rPr lang="nl-BE" sz="2400" b="1" dirty="0">
                <a:solidFill>
                  <a:srgbClr val="A62E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info?</a:t>
            </a: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8DDF59-0778-4A9F-B60A-83290E3A8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Projectpagina: </a:t>
            </a:r>
            <a:r>
              <a:rPr lang="nl-B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www.brugge.be/bloemenwijk</a:t>
            </a:r>
            <a:endParaRPr lang="nl-NL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B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Brochures/filmpje gescheiden rioleringsstelsel </a:t>
            </a:r>
            <a:r>
              <a:rPr lang="nl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Farys</a:t>
            </a:r>
            <a:endParaRPr lang="nl-B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vragenformulier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Aanvragen online </a:t>
            </a:r>
          </a:p>
          <a:p>
            <a:pPr marL="715963" indent="-285750"/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fietskluizen</a:t>
            </a:r>
          </a:p>
          <a:p>
            <a:pPr marL="715963" indent="-285750"/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geveltuintjes</a:t>
            </a:r>
          </a:p>
          <a:p>
            <a:pPr marL="715963" indent="-285750"/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peter- en meterschap plantvakken</a:t>
            </a:r>
          </a:p>
          <a:p>
            <a:pPr marL="715963" indent="-285750"/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laadpalen</a:t>
            </a: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 vragen? </a:t>
            </a:r>
            <a:r>
              <a:rPr lang="nl-BE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communicatie@brugge.be</a:t>
            </a:r>
            <a:br>
              <a:rPr lang="nl-BE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Vermeld het project Bloemenwijk in het onderwerp</a:t>
            </a:r>
            <a:endParaRPr lang="nl-BE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F822D3-E89E-40BA-BF18-7532C7FD6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0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07704" y="2569468"/>
            <a:ext cx="6768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Bedankt voor uw aandacht </a:t>
            </a:r>
          </a:p>
          <a:p>
            <a:endParaRPr lang="nl-BE" sz="2000" dirty="0"/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9F6197-E776-4A23-BFB5-E5470D81C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15844" y="1057300"/>
            <a:ext cx="67687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Situering project </a:t>
            </a:r>
          </a:p>
          <a:p>
            <a:endParaRPr lang="nl-BE" sz="2400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heraanleg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omvat </a:t>
            </a:r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volgende straten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/>
              <a:t>Begoniastraat</a:t>
            </a:r>
          </a:p>
          <a:p>
            <a:r>
              <a:rPr lang="nl-NL" dirty="0"/>
              <a:t>Hortensiastraat</a:t>
            </a:r>
          </a:p>
          <a:p>
            <a:r>
              <a:rPr lang="nl-NL" dirty="0"/>
              <a:t>Jasmijnstraat</a:t>
            </a:r>
          </a:p>
          <a:p>
            <a:r>
              <a:rPr lang="nl-NL" dirty="0"/>
              <a:t>Pioenstraat</a:t>
            </a:r>
          </a:p>
          <a:p>
            <a:r>
              <a:rPr lang="nl-NL" dirty="0"/>
              <a:t>Tulpenstraat</a:t>
            </a:r>
          </a:p>
          <a:p>
            <a:r>
              <a:rPr lang="nl-NL" dirty="0"/>
              <a:t>Rozenstraat</a:t>
            </a:r>
          </a:p>
          <a:p>
            <a:r>
              <a:rPr lang="nl-NL" dirty="0"/>
              <a:t>Irisstraat</a:t>
            </a:r>
          </a:p>
          <a:p>
            <a:r>
              <a:rPr lang="nl-NL" dirty="0"/>
              <a:t>Kleine kerkhofstraat (stukje van Rozenstraat tot kruispunt Sint-</a:t>
            </a:r>
            <a:r>
              <a:rPr lang="nl-NL" dirty="0" err="1"/>
              <a:t>Katarinastraat</a:t>
            </a:r>
            <a:r>
              <a:rPr lang="nl-NL" dirty="0"/>
              <a:t> </a:t>
            </a:r>
            <a:endParaRPr lang="nl-BE" b="1" dirty="0"/>
          </a:p>
          <a:p>
            <a:r>
              <a:rPr lang="nl-BE" sz="2000" dirty="0">
                <a:solidFill>
                  <a:srgbClr val="96A4BE"/>
                </a:solidFill>
              </a:rPr>
              <a:t> </a:t>
            </a:r>
            <a:endParaRPr lang="nl-BE" sz="2000" dirty="0"/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32A441-4DF7-4EAC-913A-CCFAF7FFB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813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5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15844" y="105730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Situering project </a:t>
            </a:r>
          </a:p>
          <a:p>
            <a:r>
              <a:rPr lang="nl-NL" dirty="0"/>
              <a:t> </a:t>
            </a:r>
            <a:endParaRPr lang="nl-BE" b="1" dirty="0"/>
          </a:p>
          <a:p>
            <a:r>
              <a:rPr lang="nl-BE" sz="2000" dirty="0">
                <a:solidFill>
                  <a:srgbClr val="96A4BE"/>
                </a:solidFill>
              </a:rPr>
              <a:t> </a:t>
            </a:r>
            <a:endParaRPr lang="nl-BE" sz="2000" dirty="0"/>
          </a:p>
          <a:p>
            <a:endParaRPr lang="nl-BE" dirty="0"/>
          </a:p>
        </p:txBody>
      </p:sp>
      <p:pic>
        <p:nvPicPr>
          <p:cNvPr id="14" name="Afbeelding 1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A569EF5C-C474-4920-9261-8471492CD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60" y="1719019"/>
            <a:ext cx="4176464" cy="35848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FC2E0AA-323D-46B0-ADD6-0C8870CF4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813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75656" y="985292"/>
            <a:ext cx="67687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Heraanleg</a:t>
            </a:r>
            <a:r>
              <a:rPr lang="nl-BE" sz="24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wat verandert er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BE" dirty="0"/>
          </a:p>
          <a:p>
            <a:endParaRPr lang="nl-BE" sz="2000" dirty="0"/>
          </a:p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547814" y="1849388"/>
            <a:ext cx="64805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Rijweg wordt smaller</a:t>
            </a:r>
          </a:p>
          <a:p>
            <a:pPr marL="285750" indent="-285750">
              <a:buFontTx/>
              <a:buChar char="-"/>
            </a:pPr>
            <a:r>
              <a:rPr lang="nl-B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Asverschuiving</a:t>
            </a: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de Rozenstraat en Begoniastraat</a:t>
            </a:r>
          </a:p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Verkeersplateaus in de Rozenstraat, Tulpenstraat en Begoniastraat</a:t>
            </a:r>
          </a:p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Voetpaden 1,4 meter tot 2 meter</a:t>
            </a:r>
          </a:p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Hortensiastraat, Jasmijnstraat, Pioenstraat en Irisstraat worden ingericht als woonerf</a:t>
            </a:r>
          </a:p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Maximaal behoud van parkeerplaatsen</a:t>
            </a:r>
          </a:p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Parkeerzones woonerf + stukje Kleine Kerkhofstraat worden aangelegd in </a:t>
            </a:r>
            <a:r>
              <a:rPr lang="nl-B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grasdallen</a:t>
            </a: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om waterinfiltratie mogelijk te maken</a:t>
            </a:r>
          </a:p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Meer bomen, juiste boom op de juiste plaats</a:t>
            </a:r>
          </a:p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Speciale beplantingen naar de naam van de desbetreffende straten</a:t>
            </a:r>
          </a:p>
          <a:p>
            <a:pPr marL="285750" indent="-285750">
              <a:buFontTx/>
              <a:buChar char="-"/>
            </a:pPr>
            <a:r>
              <a:rPr lang="nl-B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Gescheiden rioleringsstelsel + aanleg van 2 regenwaterputten voor planten en bomen water te geven</a:t>
            </a:r>
          </a:p>
          <a:p>
            <a:pPr marL="285750" indent="-285750">
              <a:buFontTx/>
              <a:buChar char="-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F33285-9918-4E88-9649-3751A5F82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813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75656" y="985292"/>
            <a:ext cx="67687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Heraanleg</a:t>
            </a:r>
            <a:r>
              <a:rPr lang="nl-BE" sz="24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gescheiden riolering</a:t>
            </a:r>
          </a:p>
          <a:p>
            <a:endParaRPr lang="nl-BE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b="1" dirty="0">
              <a:solidFill>
                <a:srgbClr val="A62E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BE" dirty="0"/>
          </a:p>
          <a:p>
            <a:endParaRPr lang="nl-BE" sz="2000" dirty="0"/>
          </a:p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547814" y="1834091"/>
            <a:ext cx="6480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De Stad biedt een </a:t>
            </a:r>
            <a:r>
              <a:rPr lang="nl-B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gescheiden stelsel </a:t>
            </a: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aan tot aan de rooilijn.</a:t>
            </a: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De particulieren dienen af te koppelen. De stad zal een aannemer ter beschikking stellen en deze kosten op zich nemen.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F26FA5-32A9-43EF-B306-813F2B40F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813" cy="1547813"/>
          </a:xfrm>
          <a:prstGeom prst="rect">
            <a:avLst/>
          </a:prstGeom>
        </p:spPr>
      </p:pic>
      <p:pic>
        <p:nvPicPr>
          <p:cNvPr id="8" name="Afbeelding 7" descr="Afbeelding met speelgoed, bed&#10;&#10;Automatisch gegenereerde beschrijving">
            <a:extLst>
              <a:ext uri="{FF2B5EF4-FFF2-40B4-BE49-F238E27FC236}">
                <a16:creationId xmlns:a16="http://schemas.microsoft.com/office/drawing/2014/main" id="{623AC66D-D0EC-4549-BEF9-09E6B2F04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0" y="3324394"/>
            <a:ext cx="2490428" cy="23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59632" y="1040032"/>
            <a:ext cx="7488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A62E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Bomen en onderbeplanting</a:t>
            </a:r>
          </a:p>
          <a:p>
            <a:endParaRPr lang="nl-BE" b="1" dirty="0">
              <a:solidFill>
                <a:srgbClr val="A62E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b="1" dirty="0">
                <a:solidFill>
                  <a:srgbClr val="A62E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 bomen	</a:t>
            </a:r>
            <a:r>
              <a:rPr lang="nl-NL" sz="1600" dirty="0"/>
              <a:t>	              </a:t>
            </a:r>
            <a:r>
              <a:rPr lang="nl-B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Lentebloei of intense herfstkleur</a:t>
            </a:r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F246C1-D383-4199-A174-5B2222459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173" y="2562885"/>
            <a:ext cx="1650508" cy="206313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9F73168-DE89-47FD-B494-BFEE80248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540" y="2501508"/>
            <a:ext cx="1646497" cy="222982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0C6913-9F7F-4FF4-868C-E071EE3FE6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043" y="2527500"/>
            <a:ext cx="1588377" cy="211783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CFCF828-39D5-4720-BADB-A2CD7D8FE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9270" y="2463332"/>
            <a:ext cx="1695545" cy="226072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E1BDB35-1784-433D-8019-BD8BA82BD9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4484" y="2504033"/>
            <a:ext cx="1783862" cy="22298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300EB5-7AE3-47C9-83F2-F100C3763D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8460" cy="12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70860" y="1041683"/>
            <a:ext cx="767466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A62E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Bomen en onderbeplanting</a:t>
            </a:r>
          </a:p>
          <a:p>
            <a:endParaRPr lang="nl-BE" b="1" dirty="0">
              <a:solidFill>
                <a:srgbClr val="A62E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b="1" dirty="0">
                <a:solidFill>
                  <a:srgbClr val="A62E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plantvakken	</a:t>
            </a:r>
            <a:r>
              <a:rPr lang="nl-B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Bloeirijke kleine heesters en vaste planten</a:t>
            </a:r>
          </a:p>
          <a:p>
            <a:endParaRPr lang="nl-BE" dirty="0"/>
          </a:p>
        </p:txBody>
      </p:sp>
      <p:pic>
        <p:nvPicPr>
          <p:cNvPr id="3" name="Afbeelding 2" descr="Afbeelding met plant, bloem, buiten, geel&#10;&#10;Automatisch gegenereerde beschrijving">
            <a:extLst>
              <a:ext uri="{FF2B5EF4-FFF2-40B4-BE49-F238E27FC236}">
                <a16:creationId xmlns:a16="http://schemas.microsoft.com/office/drawing/2014/main" id="{DC769E65-B749-44E7-B060-469555B9E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44337"/>
            <a:ext cx="1800422" cy="23534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694179-D827-4761-ACCA-1BA0526A5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39" y="2544337"/>
            <a:ext cx="2160240" cy="1215610"/>
          </a:xfrm>
          <a:prstGeom prst="rect">
            <a:avLst/>
          </a:prstGeom>
        </p:spPr>
      </p:pic>
      <p:pic>
        <p:nvPicPr>
          <p:cNvPr id="11" name="Afbeelding 10" descr="Afbeelding met bloem, plant, buiten, roze&#10;&#10;Automatisch gegenereerde beschrijving">
            <a:extLst>
              <a:ext uri="{FF2B5EF4-FFF2-40B4-BE49-F238E27FC236}">
                <a16:creationId xmlns:a16="http://schemas.microsoft.com/office/drawing/2014/main" id="{9A415527-1341-41EE-800A-2BDC84277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38" y="3759947"/>
            <a:ext cx="2160240" cy="1485165"/>
          </a:xfrm>
          <a:prstGeom prst="rect">
            <a:avLst/>
          </a:prstGeom>
        </p:spPr>
      </p:pic>
      <p:pic>
        <p:nvPicPr>
          <p:cNvPr id="13" name="Afbeelding 12" descr="Afbeelding met buiten, gras, plant, straat&#10;&#10;Automatisch gegenereerde beschrijving">
            <a:extLst>
              <a:ext uri="{FF2B5EF4-FFF2-40B4-BE49-F238E27FC236}">
                <a16:creationId xmlns:a16="http://schemas.microsoft.com/office/drawing/2014/main" id="{210928DE-D1B1-47E8-830E-802472502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79" y="2544337"/>
            <a:ext cx="2270031" cy="1185333"/>
          </a:xfrm>
          <a:prstGeom prst="rect">
            <a:avLst/>
          </a:prstGeom>
        </p:spPr>
      </p:pic>
      <p:pic>
        <p:nvPicPr>
          <p:cNvPr id="15" name="Afbeelding 14" descr="Afbeelding met buiten, weg, gras, gebouw&#10;&#10;Automatisch gegenereerde beschrijving">
            <a:extLst>
              <a:ext uri="{FF2B5EF4-FFF2-40B4-BE49-F238E27FC236}">
                <a16:creationId xmlns:a16="http://schemas.microsoft.com/office/drawing/2014/main" id="{8E763AF3-17F6-48D3-A385-E76B42802A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78" y="3717097"/>
            <a:ext cx="2290233" cy="15280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6EEF09D-A5A2-4111-8DA9-DECEC39502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8460" cy="12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0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15616" y="1040032"/>
            <a:ext cx="67687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A62E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Fasering / Timing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 2020: communicatie van het </a:t>
            </a:r>
            <a:r>
              <a:rPr lang="nl-BE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definitief ontwerp</a:t>
            </a:r>
          </a:p>
          <a:p>
            <a:endParaRPr lang="nl-BE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Najaar 2020:</a:t>
            </a:r>
            <a:r>
              <a:rPr lang="nl-BE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aanbesteding</a:t>
            </a:r>
          </a:p>
          <a:p>
            <a:endParaRPr lang="nl-BE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Voorjaar 2021: </a:t>
            </a:r>
            <a:r>
              <a:rPr lang="nl-BE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 1</a:t>
            </a:r>
            <a:r>
              <a:rPr lang="nl-BE" baseline="300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</a:t>
            </a:r>
            <a:r>
              <a:rPr lang="nl-BE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fase</a:t>
            </a:r>
          </a:p>
          <a:p>
            <a:endParaRPr lang="nl-BE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BE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BE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BE" sz="2000" dirty="0"/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1AD072-7E2F-4356-BB38-32F8D3F86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" y="28145"/>
            <a:ext cx="1218460" cy="12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08885" y="609230"/>
            <a:ext cx="6768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3D voorstelling </a:t>
            </a:r>
            <a:r>
              <a:rPr lang="nl-BE" sz="2000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heraanleg</a:t>
            </a:r>
            <a:r>
              <a:rPr lang="nl-BE" sz="20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Bloemenwijk</a:t>
            </a:r>
          </a:p>
          <a:p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BE" dirty="0"/>
          </a:p>
          <a:p>
            <a:endParaRPr lang="nl-BE" sz="2000" dirty="0"/>
          </a:p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515844" y="192139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De 3D voorstelling is maar voorradig ten vroegste half mei. </a:t>
            </a: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744E13-56A9-41C7-A88A-232A34F20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" y="2316"/>
            <a:ext cx="1218460" cy="12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388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Dampoortkwartier" id="{38EDFDE9-A92E-4F5B-B61A-516FCD58D303}" vid="{071A1B80-4953-4C36-BA98-266561B4C37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Dampoortkwartier</Template>
  <TotalTime>1480</TotalTime>
  <Words>240</Words>
  <Application>Microsoft Office PowerPoint</Application>
  <PresentationFormat>Diavoorstelling (16:10)</PresentationFormat>
  <Paragraphs>99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Procedure  </vt:lpstr>
      <vt:lpstr>Meer info?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Nele Vandevoorde</dc:creator>
  <cp:lastModifiedBy>Nathalie Vandromme</cp:lastModifiedBy>
  <cp:revision>75</cp:revision>
  <dcterms:created xsi:type="dcterms:W3CDTF">2019-06-07T11:30:49Z</dcterms:created>
  <dcterms:modified xsi:type="dcterms:W3CDTF">2020-05-13T13:45:27Z</dcterms:modified>
</cp:coreProperties>
</file>