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8"/>
  </p:notesMasterIdLst>
  <p:sldIdLst>
    <p:sldId id="256" r:id="rId2"/>
    <p:sldId id="466" r:id="rId3"/>
    <p:sldId id="467" r:id="rId4"/>
    <p:sldId id="468" r:id="rId5"/>
    <p:sldId id="469" r:id="rId6"/>
    <p:sldId id="470" r:id="rId7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8FF65"/>
    <a:srgbClr val="E056E0"/>
    <a:srgbClr val="D9D9D9"/>
    <a:srgbClr val="F2F2F2"/>
    <a:srgbClr val="FCFCAC"/>
    <a:srgbClr val="E5E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3" autoAdjust="0"/>
    <p:restoredTop sz="94660"/>
  </p:normalViewPr>
  <p:slideViewPr>
    <p:cSldViewPr>
      <p:cViewPr varScale="1">
        <p:scale>
          <a:sx n="98" d="100"/>
          <a:sy n="98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332"/>
          </a:xfrm>
          <a:prstGeom prst="rect">
            <a:avLst/>
          </a:prstGeom>
        </p:spPr>
        <p:txBody>
          <a:bodyPr vert="horz" lIns="91391" tIns="45696" rIns="91391" bIns="45696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332"/>
          </a:xfrm>
          <a:prstGeom prst="rect">
            <a:avLst/>
          </a:prstGeom>
        </p:spPr>
        <p:txBody>
          <a:bodyPr vert="horz" lIns="91391" tIns="45696" rIns="91391" bIns="45696" rtlCol="0"/>
          <a:lstStyle>
            <a:lvl1pPr algn="r">
              <a:defRPr sz="1200"/>
            </a:lvl1pPr>
          </a:lstStyle>
          <a:p>
            <a:fld id="{F2DE9F45-25BD-496F-8BC7-5CF207AB41CD}" type="datetimeFigureOut">
              <a:rPr lang="nl-BE" smtClean="0"/>
              <a:t>25/05/2020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1" tIns="45696" rIns="91391" bIns="45696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391" tIns="45696" rIns="91391" bIns="45696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4" y="9428583"/>
            <a:ext cx="2945659" cy="496332"/>
          </a:xfrm>
          <a:prstGeom prst="rect">
            <a:avLst/>
          </a:prstGeom>
        </p:spPr>
        <p:txBody>
          <a:bodyPr vert="horz" lIns="91391" tIns="45696" rIns="91391" bIns="45696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7" y="9428583"/>
            <a:ext cx="2945659" cy="496332"/>
          </a:xfrm>
          <a:prstGeom prst="rect">
            <a:avLst/>
          </a:prstGeom>
        </p:spPr>
        <p:txBody>
          <a:bodyPr vert="horz" lIns="91391" tIns="45696" rIns="91391" bIns="45696" rtlCol="0" anchor="b"/>
          <a:lstStyle>
            <a:lvl1pPr algn="r">
              <a:defRPr sz="1200"/>
            </a:lvl1pPr>
          </a:lstStyle>
          <a:p>
            <a:fld id="{9739867F-74CD-4101-A477-6922A72F13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966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B5F2-E356-452B-8050-A89067E68D89}" type="datetime1">
              <a:rPr lang="nl-BE" smtClean="0"/>
              <a:t>25/05/2020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2E-219B-4840-B073-AFEC16D938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948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F14-BE47-4472-95BF-7A30EB5CDE06}" type="datetime1">
              <a:rPr lang="nl-BE" smtClean="0"/>
              <a:t>25/05/2020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2E-219B-4840-B073-AFEC16D938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422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FAF0-4FD0-4951-818E-68345A0446FF}" type="datetime1">
              <a:rPr lang="nl-BE" smtClean="0"/>
              <a:t>25/05/2020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2E-219B-4840-B073-AFEC16D938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858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3B45-F815-446A-999A-6BFFB21D005F}" type="datetime1">
              <a:rPr lang="nl-BE" smtClean="0"/>
              <a:t>25/05/2020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2E-219B-4840-B073-AFEC16D938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449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8B02-9732-4832-9308-E530806F1ACA}" type="datetime1">
              <a:rPr lang="nl-BE" smtClean="0"/>
              <a:t>25/05/2020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2E-219B-4840-B073-AFEC16D938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725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DA1C-A09E-4CDE-AE1F-2A996151D979}" type="datetime1">
              <a:rPr lang="nl-BE" smtClean="0"/>
              <a:t>25/05/2020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2E-219B-4840-B073-AFEC16D938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14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7C65-73E4-4771-97C8-B4FC39E2286E}" type="datetime1">
              <a:rPr lang="nl-BE" smtClean="0"/>
              <a:t>25/05/2020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2E-219B-4840-B073-AFEC16D938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401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1D1-A509-4FDC-B7E8-3BFDD17ED615}" type="datetime1">
              <a:rPr lang="nl-BE" smtClean="0"/>
              <a:t>25/05/2020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2E-219B-4840-B073-AFEC16D938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707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3CF2-C260-47BF-9C07-EFEDF9A80474}" type="datetime1">
              <a:rPr lang="nl-BE" smtClean="0"/>
              <a:t>25/05/2020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2E-219B-4840-B073-AFEC16D938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415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FA93-E552-4CA2-BDF6-4B6CE4856A34}" type="datetime1">
              <a:rPr lang="nl-BE" smtClean="0"/>
              <a:t>25/05/2020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2E-219B-4840-B073-AFEC16D938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479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B125-46B9-4A73-B834-3995E9B211EF}" type="datetime1">
              <a:rPr lang="nl-BE" smtClean="0"/>
              <a:t>25/05/2020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2E-219B-4840-B073-AFEC16D938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578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1FEFF-D2B4-4D9F-A7CC-03DD09AA7AC2}" type="datetime1">
              <a:rPr lang="nl-BE" smtClean="0"/>
              <a:t>25/05/2020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872E-219B-4840-B073-AFEC16D938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21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5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fbeeldingsresultaat voor bloemtorens">
            <a:extLst>
              <a:ext uri="{FF2B5EF4-FFF2-40B4-BE49-F238E27FC236}">
                <a16:creationId xmlns:a16="http://schemas.microsoft.com/office/drawing/2014/main" id="{1B463F17-D692-475B-AE76-19034B500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2" y="16032"/>
            <a:ext cx="8960328" cy="667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A3866BC2-9B9F-47B1-8E2D-37EADBE31DAA}"/>
              </a:ext>
            </a:extLst>
          </p:cNvPr>
          <p:cNvSpPr/>
          <p:nvPr/>
        </p:nvSpPr>
        <p:spPr>
          <a:xfrm rot="5400000">
            <a:off x="4365299" y="-758517"/>
            <a:ext cx="1160860" cy="5807501"/>
          </a:xfrm>
          <a:prstGeom prst="rect">
            <a:avLst/>
          </a:prstGeom>
          <a:solidFill>
            <a:srgbClr val="A62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A3F277E-862C-4045-9E68-0C6BFB3B88D3}"/>
              </a:ext>
            </a:extLst>
          </p:cNvPr>
          <p:cNvSpPr txBox="1"/>
          <p:nvPr/>
        </p:nvSpPr>
        <p:spPr>
          <a:xfrm>
            <a:off x="2102479" y="1822528"/>
            <a:ext cx="57868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100" dirty="0">
                <a:solidFill>
                  <a:schemeClr val="bg1"/>
                </a:solidFill>
              </a:rPr>
              <a:t>BIJKOMENDE BLOEMBAKKEN FIETSTUNNEL ‘t ZAND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EB1EBAC-A7E8-48E3-AEF7-3CB51F6E82AB}"/>
              </a:ext>
            </a:extLst>
          </p:cNvPr>
          <p:cNvSpPr txBox="1"/>
          <p:nvPr/>
        </p:nvSpPr>
        <p:spPr>
          <a:xfrm>
            <a:off x="2411760" y="2030277"/>
            <a:ext cx="510107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R U</a:t>
            </a:r>
          </a:p>
          <a:p>
            <a:r>
              <a:rPr lang="nl-BE" sz="1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nl-BE" sz="1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nl-BE" sz="1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6A4356C-1BD5-4372-AAB3-36D9030C9AEF}"/>
              </a:ext>
            </a:extLst>
          </p:cNvPr>
          <p:cNvSpPr txBox="1"/>
          <p:nvPr/>
        </p:nvSpPr>
        <p:spPr>
          <a:xfrm>
            <a:off x="602612" y="353309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400" dirty="0">
                <a:solidFill>
                  <a:schemeClr val="bg1"/>
                </a:solidFill>
              </a:rPr>
              <a:t>2020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0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AEA48AE-C071-46D7-8921-C25D84F6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2E-219B-4840-B073-AFEC16D93830}" type="slidenum">
              <a:rPr lang="nl-BE" smtClean="0"/>
              <a:t>2</a:t>
            </a:fld>
            <a:endParaRPr lang="nl-BE"/>
          </a:p>
        </p:txBody>
      </p:sp>
      <p:pic>
        <p:nvPicPr>
          <p:cNvPr id="3" name="Picture 2" descr="Afbeeldingsresultaat voor bloemtorens">
            <a:extLst>
              <a:ext uri="{FF2B5EF4-FFF2-40B4-BE49-F238E27FC236}">
                <a16:creationId xmlns:a16="http://schemas.microsoft.com/office/drawing/2014/main" id="{FAF415CC-0384-4598-9E0F-C3D623BA2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2" y="47494"/>
            <a:ext cx="8960328" cy="667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adBrugge_RGB_NL">
            <a:extLst>
              <a:ext uri="{FF2B5EF4-FFF2-40B4-BE49-F238E27FC236}">
                <a16:creationId xmlns:a16="http://schemas.microsoft.com/office/drawing/2014/main" id="{AE3CC830-CD6C-4767-B6DD-A275317BB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9597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5D6A3B6A-5A65-4525-BC74-1854C2CD1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7537" y="152158"/>
            <a:ext cx="6138794" cy="1291783"/>
          </a:xfrm>
          <a:prstGeom prst="rect">
            <a:avLst/>
          </a:prstGeom>
          <a:solidFill>
            <a:srgbClr val="A53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endParaRPr lang="nl-BE" sz="4400">
              <a:solidFill>
                <a:schemeClr val="tx2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820DF9F-8379-4B7F-AFC0-C36BAA760C21}"/>
              </a:ext>
            </a:extLst>
          </p:cNvPr>
          <p:cNvSpPr txBox="1">
            <a:spLocks noChangeArrowheads="1"/>
          </p:cNvSpPr>
          <p:nvPr/>
        </p:nvSpPr>
        <p:spPr>
          <a:xfrm>
            <a:off x="2846526" y="409164"/>
            <a:ext cx="3879418" cy="1676400"/>
          </a:xfrm>
          <a:prstGeom prst="rect">
            <a:avLst/>
          </a:prstGeom>
          <a:solidFill>
            <a:srgbClr val="A53121">
              <a:alpha val="0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Verdana" pitchFamily="1" charset="0"/>
              </a:rPr>
              <a:t>‘t </a:t>
            </a:r>
            <a:r>
              <a:rPr lang="en-US" sz="2400" dirty="0" err="1">
                <a:solidFill>
                  <a:schemeClr val="bg1"/>
                </a:solidFill>
                <a:latin typeface="Verdana" pitchFamily="1" charset="0"/>
              </a:rPr>
              <a:t>Zand</a:t>
            </a:r>
            <a:r>
              <a:rPr lang="en-US" sz="2400" dirty="0">
                <a:solidFill>
                  <a:schemeClr val="bg1"/>
                </a:solidFill>
                <a:latin typeface="Verdana" pitchFamily="1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erdana" pitchFamily="1" charset="0"/>
              </a:rPr>
              <a:t>bloembakken</a:t>
            </a:r>
            <a:r>
              <a:rPr lang="en-US" sz="2400" dirty="0">
                <a:solidFill>
                  <a:schemeClr val="bg1"/>
                </a:solidFill>
                <a:latin typeface="Verdana" pitchFamily="1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erdana" pitchFamily="1" charset="0"/>
              </a:rPr>
              <a:t>fietstunnel</a:t>
            </a:r>
            <a:br>
              <a:rPr lang="en-US" sz="2400" dirty="0">
                <a:solidFill>
                  <a:schemeClr val="bg1"/>
                </a:solidFill>
                <a:latin typeface="Verdana" pitchFamily="1" charset="0"/>
              </a:rPr>
            </a:br>
            <a:r>
              <a:rPr lang="en-US" sz="2400" dirty="0">
                <a:solidFill>
                  <a:schemeClr val="bg1"/>
                </a:solidFill>
                <a:latin typeface="Verdana" pitchFamily="1" charset="0"/>
              </a:rPr>
              <a:t>  </a:t>
            </a:r>
            <a:endParaRPr lang="en-US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445B0E0-0298-4DA5-803B-AC80C635D946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58074" y="1702064"/>
            <a:ext cx="8685404" cy="4650505"/>
          </a:xfrm>
          <a:prstGeom prst="rect">
            <a:avLst/>
          </a:prstGeom>
        </p:spPr>
      </p:pic>
      <p:pic>
        <p:nvPicPr>
          <p:cNvPr id="8" name="Afbeelding 7" descr="Afbeelding met plant, bloem, roze&#10;&#10;Automatisch gegenereerde beschrijving">
            <a:extLst>
              <a:ext uri="{FF2B5EF4-FFF2-40B4-BE49-F238E27FC236}">
                <a16:creationId xmlns:a16="http://schemas.microsoft.com/office/drawing/2014/main" id="{761259B2-9313-4483-B87A-91838000B7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728" y="4632685"/>
            <a:ext cx="679071" cy="508647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22" name="Afbeelding 21" descr="Afbeelding met plant, bloem, roze&#10;&#10;Automatisch gegenereerde beschrijving">
            <a:extLst>
              <a:ext uri="{FF2B5EF4-FFF2-40B4-BE49-F238E27FC236}">
                <a16:creationId xmlns:a16="http://schemas.microsoft.com/office/drawing/2014/main" id="{42BD0921-3661-40EC-85E1-1453A1903A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432" y="4581128"/>
            <a:ext cx="651768" cy="488196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23" name="Afbeelding 22" descr="Afbeelding met plant, bloem, roze&#10;&#10;Automatisch gegenereerde beschrijving">
            <a:extLst>
              <a:ext uri="{FF2B5EF4-FFF2-40B4-BE49-F238E27FC236}">
                <a16:creationId xmlns:a16="http://schemas.microsoft.com/office/drawing/2014/main" id="{8ABA8561-5C6E-4D6F-8C5F-B2FC7CA622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24980"/>
            <a:ext cx="651768" cy="488196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24" name="Afbeelding 23" descr="Afbeelding met plant, bloem, roze&#10;&#10;Automatisch gegenereerde beschrijving">
            <a:extLst>
              <a:ext uri="{FF2B5EF4-FFF2-40B4-BE49-F238E27FC236}">
                <a16:creationId xmlns:a16="http://schemas.microsoft.com/office/drawing/2014/main" id="{073D5F01-6C83-49BA-9CDD-14A513A3DF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235" y="4509120"/>
            <a:ext cx="519543" cy="389155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25" name="Afbeelding 24" descr="Afbeelding met plant, bloem, roze&#10;&#10;Automatisch gegenereerde beschrijving">
            <a:extLst>
              <a:ext uri="{FF2B5EF4-FFF2-40B4-BE49-F238E27FC236}">
                <a16:creationId xmlns:a16="http://schemas.microsoft.com/office/drawing/2014/main" id="{01020A13-A2C3-4615-91E1-8D1DC78CCE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80" y="4509120"/>
            <a:ext cx="423917" cy="317528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26" name="Afbeelding 25" descr="Afbeelding met plant, bloem, roze&#10;&#10;Automatisch gegenereerde beschrijving">
            <a:extLst>
              <a:ext uri="{FF2B5EF4-FFF2-40B4-BE49-F238E27FC236}">
                <a16:creationId xmlns:a16="http://schemas.microsoft.com/office/drawing/2014/main" id="{36E2073D-F03A-46F7-B566-2F41A55231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50" y="4509120"/>
            <a:ext cx="533898" cy="399908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27" name="Afbeelding 26" descr="Afbeelding met plant, bloem, roze&#10;&#10;Automatisch gegenereerde beschrijving">
            <a:extLst>
              <a:ext uri="{FF2B5EF4-FFF2-40B4-BE49-F238E27FC236}">
                <a16:creationId xmlns:a16="http://schemas.microsoft.com/office/drawing/2014/main" id="{2BB734B1-5235-43C1-86F5-B88D3C5E28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730" y="4467930"/>
            <a:ext cx="533898" cy="399908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71450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AEA48AE-C071-46D7-8921-C25D84F6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2E-219B-4840-B073-AFEC16D93830}" type="slidenum">
              <a:rPr lang="nl-BE" smtClean="0"/>
              <a:t>3</a:t>
            </a:fld>
            <a:endParaRPr lang="nl-BE"/>
          </a:p>
        </p:txBody>
      </p:sp>
      <p:pic>
        <p:nvPicPr>
          <p:cNvPr id="3" name="Picture 2" descr="Afbeeldingsresultaat voor bloemtorens">
            <a:extLst>
              <a:ext uri="{FF2B5EF4-FFF2-40B4-BE49-F238E27FC236}">
                <a16:creationId xmlns:a16="http://schemas.microsoft.com/office/drawing/2014/main" id="{FAF415CC-0384-4598-9E0F-C3D623BA2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2" y="47494"/>
            <a:ext cx="8960328" cy="667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adBrugge_RGB_NL">
            <a:extLst>
              <a:ext uri="{FF2B5EF4-FFF2-40B4-BE49-F238E27FC236}">
                <a16:creationId xmlns:a16="http://schemas.microsoft.com/office/drawing/2014/main" id="{AE3CC830-CD6C-4767-B6DD-A275317BB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9597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5D6A3B6A-5A65-4525-BC74-1854C2CD1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7537" y="152158"/>
            <a:ext cx="6138794" cy="1291783"/>
          </a:xfrm>
          <a:prstGeom prst="rect">
            <a:avLst/>
          </a:prstGeom>
          <a:solidFill>
            <a:srgbClr val="A53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endParaRPr lang="nl-BE" sz="4400">
              <a:solidFill>
                <a:schemeClr val="tx2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820DF9F-8379-4B7F-AFC0-C36BAA760C21}"/>
              </a:ext>
            </a:extLst>
          </p:cNvPr>
          <p:cNvSpPr txBox="1">
            <a:spLocks noChangeArrowheads="1"/>
          </p:cNvSpPr>
          <p:nvPr/>
        </p:nvSpPr>
        <p:spPr>
          <a:xfrm>
            <a:off x="2844509" y="350928"/>
            <a:ext cx="3879418" cy="1676400"/>
          </a:xfrm>
          <a:prstGeom prst="rect">
            <a:avLst/>
          </a:prstGeom>
          <a:solidFill>
            <a:srgbClr val="A53121">
              <a:alpha val="0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Verdana" pitchFamily="1" charset="0"/>
              </a:rPr>
              <a:t>‘t </a:t>
            </a:r>
            <a:r>
              <a:rPr lang="en-US" sz="2400" dirty="0" err="1">
                <a:solidFill>
                  <a:schemeClr val="bg1"/>
                </a:solidFill>
                <a:latin typeface="Verdana" pitchFamily="1" charset="0"/>
              </a:rPr>
              <a:t>Zand</a:t>
            </a:r>
            <a:r>
              <a:rPr lang="en-US" sz="2400" dirty="0">
                <a:solidFill>
                  <a:schemeClr val="bg1"/>
                </a:solidFill>
                <a:latin typeface="Verdana" pitchFamily="1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erdana" pitchFamily="1" charset="0"/>
              </a:rPr>
              <a:t>bloembakken</a:t>
            </a:r>
            <a:r>
              <a:rPr lang="en-US" sz="2400" dirty="0">
                <a:solidFill>
                  <a:schemeClr val="bg1"/>
                </a:solidFill>
                <a:latin typeface="Verdana" pitchFamily="1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erdana" pitchFamily="1" charset="0"/>
              </a:rPr>
              <a:t>fietstunnel</a:t>
            </a:r>
            <a:br>
              <a:rPr lang="en-US" sz="2400" dirty="0">
                <a:solidFill>
                  <a:schemeClr val="bg1"/>
                </a:solidFill>
                <a:latin typeface="Verdana" pitchFamily="1" charset="0"/>
              </a:rPr>
            </a:br>
            <a:r>
              <a:rPr lang="en-US" sz="2400" dirty="0">
                <a:solidFill>
                  <a:schemeClr val="bg1"/>
                </a:solidFill>
                <a:latin typeface="Verdana" pitchFamily="1" charset="0"/>
              </a:rPr>
              <a:t>  </a:t>
            </a:r>
            <a:endParaRPr lang="en-US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9C14CBE-2645-4C97-AED5-DAA57D00CED7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57200" y="2020119"/>
            <a:ext cx="8350912" cy="4486953"/>
          </a:xfrm>
          <a:prstGeom prst="rect">
            <a:avLst/>
          </a:prstGeom>
        </p:spPr>
      </p:pic>
      <p:pic>
        <p:nvPicPr>
          <p:cNvPr id="23" name="Afbeelding 22" descr="Afbeelding met plant, bloem, roze&#10;&#10;Automatisch gegenereerde beschrijving">
            <a:extLst>
              <a:ext uri="{FF2B5EF4-FFF2-40B4-BE49-F238E27FC236}">
                <a16:creationId xmlns:a16="http://schemas.microsoft.com/office/drawing/2014/main" id="{8ABA8561-5C6E-4D6F-8C5F-B2FC7CA622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65824"/>
            <a:ext cx="576064" cy="431491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8" name="Afbeelding 17" descr="Afbeelding met plant, bloem, roze&#10;&#10;Automatisch gegenereerde beschrijving">
            <a:extLst>
              <a:ext uri="{FF2B5EF4-FFF2-40B4-BE49-F238E27FC236}">
                <a16:creationId xmlns:a16="http://schemas.microsoft.com/office/drawing/2014/main" id="{4810D81E-386E-41D9-823F-E123A17792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28" y="4565824"/>
            <a:ext cx="576064" cy="431491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9" name="Afbeelding 18" descr="Afbeelding met plant, bloem, roze&#10;&#10;Automatisch gegenereerde beschrijving">
            <a:extLst>
              <a:ext uri="{FF2B5EF4-FFF2-40B4-BE49-F238E27FC236}">
                <a16:creationId xmlns:a16="http://schemas.microsoft.com/office/drawing/2014/main" id="{F6F1B2B0-40FD-4FED-87F0-1CBB5B284A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75" y="4551855"/>
            <a:ext cx="576064" cy="431491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28" name="Afbeelding 27" descr="Afbeelding met plant, bloem, roze&#10;&#10;Automatisch gegenereerde beschrijving">
            <a:extLst>
              <a:ext uri="{FF2B5EF4-FFF2-40B4-BE49-F238E27FC236}">
                <a16:creationId xmlns:a16="http://schemas.microsoft.com/office/drawing/2014/main" id="{321932C8-488A-45DE-B31E-CC50077EF5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22" y="4537886"/>
            <a:ext cx="576064" cy="431491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29" name="Afbeelding 28" descr="Afbeelding met plant, bloem, roze&#10;&#10;Automatisch gegenereerde beschrijving">
            <a:extLst>
              <a:ext uri="{FF2B5EF4-FFF2-40B4-BE49-F238E27FC236}">
                <a16:creationId xmlns:a16="http://schemas.microsoft.com/office/drawing/2014/main" id="{E91C874A-4A17-4C79-8288-DD9ADB194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48" y="4551855"/>
            <a:ext cx="576064" cy="431491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30" name="Afbeelding 29" descr="Afbeelding met plant, bloem, roze&#10;&#10;Automatisch gegenereerde beschrijving">
            <a:extLst>
              <a:ext uri="{FF2B5EF4-FFF2-40B4-BE49-F238E27FC236}">
                <a16:creationId xmlns:a16="http://schemas.microsoft.com/office/drawing/2014/main" id="{86DB4A4E-13ED-479C-A9CD-288E506D4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18" y="4546157"/>
            <a:ext cx="576064" cy="431491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31" name="Afbeelding 30" descr="Afbeelding met plant, bloem, roze&#10;&#10;Automatisch gegenereerde beschrijving">
            <a:extLst>
              <a:ext uri="{FF2B5EF4-FFF2-40B4-BE49-F238E27FC236}">
                <a16:creationId xmlns:a16="http://schemas.microsoft.com/office/drawing/2014/main" id="{8BBE332E-39ED-430E-8D2D-9CAC590876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02" y="4522460"/>
            <a:ext cx="576064" cy="431491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01673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AEA48AE-C071-46D7-8921-C25D84F6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2E-219B-4840-B073-AFEC16D93830}" type="slidenum">
              <a:rPr lang="nl-BE" smtClean="0"/>
              <a:t>4</a:t>
            </a:fld>
            <a:endParaRPr lang="nl-BE"/>
          </a:p>
        </p:txBody>
      </p:sp>
      <p:pic>
        <p:nvPicPr>
          <p:cNvPr id="3" name="Picture 2" descr="Afbeeldingsresultaat voor bloemtorens">
            <a:extLst>
              <a:ext uri="{FF2B5EF4-FFF2-40B4-BE49-F238E27FC236}">
                <a16:creationId xmlns:a16="http://schemas.microsoft.com/office/drawing/2014/main" id="{FAF415CC-0384-4598-9E0F-C3D623BA2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2" y="47494"/>
            <a:ext cx="8960328" cy="667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adBrugge_RGB_NL">
            <a:extLst>
              <a:ext uri="{FF2B5EF4-FFF2-40B4-BE49-F238E27FC236}">
                <a16:creationId xmlns:a16="http://schemas.microsoft.com/office/drawing/2014/main" id="{AE3CC830-CD6C-4767-B6DD-A275317BB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9597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5D6A3B6A-5A65-4525-BC74-1854C2CD1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7537" y="152158"/>
            <a:ext cx="6138794" cy="1291783"/>
          </a:xfrm>
          <a:prstGeom prst="rect">
            <a:avLst/>
          </a:prstGeom>
          <a:solidFill>
            <a:srgbClr val="A53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endParaRPr lang="nl-BE" sz="4400">
              <a:solidFill>
                <a:schemeClr val="tx2"/>
              </a:solidFill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4CEBFEA7-D194-449E-B272-4EA7A7372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11" y="1697166"/>
            <a:ext cx="8550089" cy="4900186"/>
          </a:xfrm>
          <a:prstGeom prst="rect">
            <a:avLst/>
          </a:prstGeom>
          <a:solidFill>
            <a:srgbClr val="FFFFFF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2000" dirty="0"/>
              <a:t>60 bloembakken uit </a:t>
            </a:r>
            <a:r>
              <a:rPr lang="nl-BE" sz="2000" dirty="0" err="1"/>
              <a:t>Eternit</a:t>
            </a:r>
            <a:r>
              <a:rPr lang="nl-BE" sz="2000" dirty="0"/>
              <a:t> (80cm)</a:t>
            </a:r>
            <a:br>
              <a:rPr lang="nl-BE" sz="2000" dirty="0"/>
            </a:br>
            <a:endParaRPr lang="nl-BE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2000" dirty="0"/>
              <a:t>Totaal bloemen: 1.240 stuks</a:t>
            </a:r>
            <a:br>
              <a:rPr lang="nl-BE" sz="2000" dirty="0"/>
            </a:br>
            <a:endParaRPr lang="nl-BE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2000" dirty="0"/>
              <a:t>Investering bloembakken: 2.400 euro</a:t>
            </a:r>
            <a:br>
              <a:rPr lang="nl-BE" sz="2000" dirty="0"/>
            </a:br>
            <a:endParaRPr lang="nl-BE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2000" dirty="0"/>
              <a:t>Beugels op maat gemaakt door Brugs metaalbedrijf Slabbinck</a:t>
            </a:r>
            <a:br>
              <a:rPr lang="nl-BE" sz="2000" dirty="0"/>
            </a:br>
            <a:endParaRPr lang="nl-BE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2000" dirty="0"/>
              <a:t>Investering beugels: 6.050 euro</a:t>
            </a:r>
            <a:br>
              <a:rPr lang="nl-BE" sz="2000" dirty="0"/>
            </a:br>
            <a:endParaRPr lang="nl-BE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2000" dirty="0"/>
              <a:t>Aangeplant in serres openbaar domein</a:t>
            </a:r>
            <a:br>
              <a:rPr lang="nl-BE" sz="2000" dirty="0"/>
            </a:br>
            <a:endParaRPr lang="nl-BE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2000" dirty="0"/>
              <a:t>Water geven door sociale economie</a:t>
            </a:r>
            <a:br>
              <a:rPr lang="nl-BE" sz="2000" dirty="0"/>
            </a:br>
            <a:endParaRPr lang="nl-BE" sz="2000" dirty="0"/>
          </a:p>
          <a:p>
            <a:endParaRPr lang="nl-BE" sz="2000" dirty="0"/>
          </a:p>
          <a:p>
            <a:endParaRPr lang="nl-BE" sz="1100" dirty="0"/>
          </a:p>
          <a:p>
            <a:endParaRPr lang="nl-BE" sz="1100" dirty="0"/>
          </a:p>
          <a:p>
            <a:endParaRPr lang="nl-BE" sz="1100" dirty="0"/>
          </a:p>
          <a:p>
            <a:endParaRPr lang="nl-BE" sz="1100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21B74ADB-F54A-41B1-90FE-08AB7B5CFEFD}"/>
              </a:ext>
            </a:extLst>
          </p:cNvPr>
          <p:cNvSpPr txBox="1">
            <a:spLocks noChangeArrowheads="1"/>
          </p:cNvSpPr>
          <p:nvPr/>
        </p:nvSpPr>
        <p:spPr>
          <a:xfrm>
            <a:off x="2846526" y="409164"/>
            <a:ext cx="3879418" cy="1676400"/>
          </a:xfrm>
          <a:prstGeom prst="rect">
            <a:avLst/>
          </a:prstGeom>
          <a:solidFill>
            <a:srgbClr val="A53121">
              <a:alpha val="0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Verdana" pitchFamily="1" charset="0"/>
              </a:rPr>
              <a:t>‘t </a:t>
            </a:r>
            <a:r>
              <a:rPr lang="en-US" sz="2400" dirty="0" err="1">
                <a:solidFill>
                  <a:schemeClr val="bg1"/>
                </a:solidFill>
                <a:latin typeface="Verdana" pitchFamily="1" charset="0"/>
              </a:rPr>
              <a:t>Zand</a:t>
            </a:r>
            <a:r>
              <a:rPr lang="en-US" sz="2400" dirty="0">
                <a:solidFill>
                  <a:schemeClr val="bg1"/>
                </a:solidFill>
                <a:latin typeface="Verdana" pitchFamily="1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erdana" pitchFamily="1" charset="0"/>
              </a:rPr>
              <a:t>bloembakken</a:t>
            </a:r>
            <a:r>
              <a:rPr lang="en-US" sz="2400" dirty="0">
                <a:solidFill>
                  <a:schemeClr val="bg1"/>
                </a:solidFill>
                <a:latin typeface="Verdana" pitchFamily="1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erdana" pitchFamily="1" charset="0"/>
              </a:rPr>
              <a:t>fietstunnel</a:t>
            </a:r>
            <a:br>
              <a:rPr lang="en-US" sz="2400" dirty="0">
                <a:solidFill>
                  <a:schemeClr val="bg1"/>
                </a:solidFill>
                <a:latin typeface="Verdana" pitchFamily="1" charset="0"/>
              </a:rPr>
            </a:br>
            <a:r>
              <a:rPr lang="en-US" sz="2400" dirty="0">
                <a:solidFill>
                  <a:schemeClr val="bg1"/>
                </a:solidFill>
                <a:latin typeface="Verdana" pitchFamily="1" charset="0"/>
              </a:rPr>
              <a:t>  </a:t>
            </a:r>
            <a:endParaRPr lang="en-US" sz="2000" dirty="0"/>
          </a:p>
        </p:txBody>
      </p:sp>
      <p:pic>
        <p:nvPicPr>
          <p:cNvPr id="7" name="Afbeelding 6" descr="Afbeelding met zitten, computer, monitor, vasthouden&#10;&#10;Automatisch gegenereerde beschrijving">
            <a:extLst>
              <a:ext uri="{FF2B5EF4-FFF2-40B4-BE49-F238E27FC236}">
                <a16:creationId xmlns:a16="http://schemas.microsoft.com/office/drawing/2014/main" id="{51E23586-421D-4085-ADE5-758F6795D2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7" b="28868"/>
          <a:stretch/>
        </p:blipFill>
        <p:spPr>
          <a:xfrm>
            <a:off x="4647766" y="4530680"/>
            <a:ext cx="3810868" cy="169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3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AEA48AE-C071-46D7-8921-C25D84F6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2E-219B-4840-B073-AFEC16D93830}" type="slidenum">
              <a:rPr lang="nl-BE" smtClean="0"/>
              <a:t>5</a:t>
            </a:fld>
            <a:endParaRPr lang="nl-BE"/>
          </a:p>
        </p:txBody>
      </p:sp>
      <p:pic>
        <p:nvPicPr>
          <p:cNvPr id="3" name="Picture 2" descr="Afbeeldingsresultaat voor bloemtorens">
            <a:extLst>
              <a:ext uri="{FF2B5EF4-FFF2-40B4-BE49-F238E27FC236}">
                <a16:creationId xmlns:a16="http://schemas.microsoft.com/office/drawing/2014/main" id="{FAF415CC-0384-4598-9E0F-C3D623BA2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2" y="47494"/>
            <a:ext cx="8960328" cy="667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adBrugge_RGB_NL">
            <a:extLst>
              <a:ext uri="{FF2B5EF4-FFF2-40B4-BE49-F238E27FC236}">
                <a16:creationId xmlns:a16="http://schemas.microsoft.com/office/drawing/2014/main" id="{AE3CC830-CD6C-4767-B6DD-A275317BB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9597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5D6A3B6A-5A65-4525-BC74-1854C2CD1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7537" y="152158"/>
            <a:ext cx="6138794" cy="1291783"/>
          </a:xfrm>
          <a:prstGeom prst="rect">
            <a:avLst/>
          </a:prstGeom>
          <a:solidFill>
            <a:srgbClr val="A53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endParaRPr lang="nl-BE" sz="4400">
              <a:solidFill>
                <a:schemeClr val="tx2"/>
              </a:solidFill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4CEBFEA7-D194-449E-B272-4EA7A7372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11" y="1697166"/>
            <a:ext cx="8550089" cy="4900186"/>
          </a:xfrm>
          <a:prstGeom prst="rect">
            <a:avLst/>
          </a:prstGeom>
          <a:solidFill>
            <a:srgbClr val="FFFFFF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nl-BE" sz="2000" dirty="0"/>
            </a:br>
            <a:endParaRPr lang="nl-BE" sz="2000" dirty="0"/>
          </a:p>
          <a:p>
            <a:endParaRPr lang="nl-BE" sz="2000" dirty="0"/>
          </a:p>
          <a:p>
            <a:endParaRPr lang="nl-BE" sz="1100" dirty="0"/>
          </a:p>
          <a:p>
            <a:endParaRPr lang="nl-BE" sz="1100" dirty="0"/>
          </a:p>
          <a:p>
            <a:endParaRPr lang="nl-BE" sz="1100" dirty="0"/>
          </a:p>
          <a:p>
            <a:endParaRPr lang="nl-BE" sz="1100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21B74ADB-F54A-41B1-90FE-08AB7B5CFEFD}"/>
              </a:ext>
            </a:extLst>
          </p:cNvPr>
          <p:cNvSpPr txBox="1">
            <a:spLocks noChangeArrowheads="1"/>
          </p:cNvSpPr>
          <p:nvPr/>
        </p:nvSpPr>
        <p:spPr>
          <a:xfrm>
            <a:off x="2846526" y="409164"/>
            <a:ext cx="3879418" cy="1676400"/>
          </a:xfrm>
          <a:prstGeom prst="rect">
            <a:avLst/>
          </a:prstGeom>
          <a:solidFill>
            <a:srgbClr val="A53121">
              <a:alpha val="0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Verdana" pitchFamily="1" charset="0"/>
              </a:rPr>
              <a:t>‘t </a:t>
            </a:r>
            <a:r>
              <a:rPr lang="en-US" sz="2400" dirty="0" err="1">
                <a:solidFill>
                  <a:schemeClr val="bg1"/>
                </a:solidFill>
                <a:latin typeface="Verdana" pitchFamily="1" charset="0"/>
              </a:rPr>
              <a:t>Zand</a:t>
            </a:r>
            <a:r>
              <a:rPr lang="en-US" sz="2400" dirty="0">
                <a:solidFill>
                  <a:schemeClr val="bg1"/>
                </a:solidFill>
                <a:latin typeface="Verdana" pitchFamily="1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erdana" pitchFamily="1" charset="0"/>
              </a:rPr>
              <a:t>bloembakken</a:t>
            </a:r>
            <a:r>
              <a:rPr lang="en-US" sz="2400" dirty="0">
                <a:solidFill>
                  <a:schemeClr val="bg1"/>
                </a:solidFill>
                <a:latin typeface="Verdana" pitchFamily="1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erdana" pitchFamily="1" charset="0"/>
              </a:rPr>
              <a:t>soorten</a:t>
            </a:r>
            <a:br>
              <a:rPr lang="en-US" sz="2400" dirty="0">
                <a:solidFill>
                  <a:schemeClr val="bg1"/>
                </a:solidFill>
                <a:latin typeface="Verdana" pitchFamily="1" charset="0"/>
              </a:rPr>
            </a:br>
            <a:r>
              <a:rPr lang="en-US" sz="2400" dirty="0">
                <a:solidFill>
                  <a:schemeClr val="bg1"/>
                </a:solidFill>
                <a:latin typeface="Verdana" pitchFamily="1" charset="0"/>
              </a:rPr>
              <a:t>  </a:t>
            </a:r>
            <a:endParaRPr lang="en-US" sz="2000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1026B5F1-410D-4AB4-997F-EA34AD97E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246129"/>
              </p:ext>
            </p:extLst>
          </p:nvPr>
        </p:nvGraphicFramePr>
        <p:xfrm>
          <a:off x="285384" y="1969097"/>
          <a:ext cx="3983818" cy="1773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3818">
                  <a:extLst>
                    <a:ext uri="{9D8B030D-6E8A-4147-A177-3AD203B41FA5}">
                      <a16:colId xmlns:a16="http://schemas.microsoft.com/office/drawing/2014/main" val="17716103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1 - Celosia argentea Calimba smart look red</a:t>
                      </a:r>
                      <a:endParaRPr lang="es-E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42354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>
                          <a:effectLst/>
                        </a:rPr>
                        <a:t>2 - </a:t>
                      </a:r>
                      <a:r>
                        <a:rPr lang="nl-BE" sz="1600" u="none" strike="noStrike" dirty="0" err="1">
                          <a:effectLst/>
                        </a:rPr>
                        <a:t>Glechoma</a:t>
                      </a:r>
                      <a:r>
                        <a:rPr lang="nl-BE" sz="1600" u="none" strike="noStrike" dirty="0">
                          <a:effectLst/>
                        </a:rPr>
                        <a:t> </a:t>
                      </a:r>
                      <a:r>
                        <a:rPr lang="nl-BE" sz="1600" u="none" strike="noStrike" dirty="0" err="1">
                          <a:effectLst/>
                        </a:rPr>
                        <a:t>hederacea</a:t>
                      </a:r>
                      <a:r>
                        <a:rPr lang="nl-BE" sz="1600" u="none" strike="noStrike" dirty="0">
                          <a:effectLst/>
                        </a:rPr>
                        <a:t> </a:t>
                      </a:r>
                      <a:r>
                        <a:rPr lang="nl-BE" sz="1600" u="none" strike="noStrike" dirty="0" err="1">
                          <a:effectLst/>
                        </a:rPr>
                        <a:t>variegata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86166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>
                          <a:effectLst/>
                        </a:rPr>
                        <a:t>3 - </a:t>
                      </a:r>
                      <a:r>
                        <a:rPr lang="nl-BE" sz="1600" u="none" strike="noStrike" dirty="0" err="1">
                          <a:effectLst/>
                        </a:rPr>
                        <a:t>Iresine</a:t>
                      </a:r>
                      <a:r>
                        <a:rPr lang="nl-BE" sz="1600" u="none" strike="noStrike" dirty="0">
                          <a:effectLst/>
                        </a:rPr>
                        <a:t> </a:t>
                      </a:r>
                      <a:r>
                        <a:rPr lang="nl-BE" sz="1600" u="none" strike="noStrike" dirty="0" err="1">
                          <a:effectLst/>
                        </a:rPr>
                        <a:t>lindenii</a:t>
                      </a:r>
                      <a:r>
                        <a:rPr lang="nl-BE" sz="1600" u="none" strike="noStrike" dirty="0">
                          <a:effectLst/>
                        </a:rPr>
                        <a:t> Bailly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7811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4 - Pelargonium peltatum Ville de Paris Red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40491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>
                          <a:effectLst/>
                        </a:rPr>
                        <a:t>5 - </a:t>
                      </a:r>
                      <a:r>
                        <a:rPr lang="nl-BE" sz="1600" u="none" strike="noStrike" dirty="0" err="1">
                          <a:effectLst/>
                        </a:rPr>
                        <a:t>Plectranthus</a:t>
                      </a:r>
                      <a:r>
                        <a:rPr lang="nl-BE" sz="1600" u="none" strike="noStrike" dirty="0">
                          <a:effectLst/>
                        </a:rPr>
                        <a:t> </a:t>
                      </a:r>
                      <a:r>
                        <a:rPr lang="nl-BE" sz="1600" u="none" strike="noStrike" dirty="0" err="1">
                          <a:effectLst/>
                        </a:rPr>
                        <a:t>amboinicus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199643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>
                          <a:effectLst/>
                        </a:rPr>
                        <a:t>6 - </a:t>
                      </a:r>
                      <a:r>
                        <a:rPr lang="nl-BE" sz="1600" u="none" strike="noStrike" dirty="0" err="1">
                          <a:effectLst/>
                        </a:rPr>
                        <a:t>Surfinia</a:t>
                      </a:r>
                      <a:r>
                        <a:rPr lang="nl-BE" sz="1600" u="none" strike="noStrike" dirty="0">
                          <a:effectLst/>
                        </a:rPr>
                        <a:t> blue</a:t>
                      </a:r>
                      <a:endParaRPr lang="nl-BE" sz="16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61706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>
                          <a:effectLst/>
                        </a:rPr>
                        <a:t>7 - </a:t>
                      </a:r>
                      <a:r>
                        <a:rPr lang="nl-BE" sz="1600" u="none" strike="noStrike" dirty="0" err="1">
                          <a:effectLst/>
                        </a:rPr>
                        <a:t>Chlorophytum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7610149"/>
                  </a:ext>
                </a:extLst>
              </a:tr>
            </a:tbl>
          </a:graphicData>
        </a:graphic>
      </p:graphicFrame>
      <p:pic>
        <p:nvPicPr>
          <p:cNvPr id="9" name="Picture 20" descr="PLEASE READ CAREFULLY!!!!!!! starts shipping 4-13 And we only ship plants on Monday and TuesdayPlease do not order these unless you can plant them upon arrival.The plants you will receive will be approx. 4-6 inches tall--NO NEED TO PINCHThe plants will be blooming-or at blooming stage when you receive them. leaves will be approx. 3- 4 inches.We are not responsible for plants left at the P.O. or damages from the postal service--PLEASE contact us if there is any problem and we will try to help in ">
            <a:extLst>
              <a:ext uri="{FF2B5EF4-FFF2-40B4-BE49-F238E27FC236}">
                <a16:creationId xmlns:a16="http://schemas.microsoft.com/office/drawing/2014/main" id="{688B9477-3954-4BD2-8927-24A9FC992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13" y="4921971"/>
            <a:ext cx="1228667" cy="11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id="{84313E32-2E4F-49BC-896E-CF9AAB01C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2" y="1969097"/>
            <a:ext cx="1228668" cy="11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F343075-0958-4AA3-B6B2-6A6BF15BAF81}"/>
              </a:ext>
            </a:extLst>
          </p:cNvPr>
          <p:cNvSpPr txBox="1"/>
          <p:nvPr/>
        </p:nvSpPr>
        <p:spPr>
          <a:xfrm>
            <a:off x="4350659" y="309947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5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7289208-7670-479B-B243-2CB06C671BEA}"/>
              </a:ext>
            </a:extLst>
          </p:cNvPr>
          <p:cNvSpPr txBox="1"/>
          <p:nvPr/>
        </p:nvSpPr>
        <p:spPr>
          <a:xfrm>
            <a:off x="5831023" y="309947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1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095BF6D-3733-4861-927F-6CA9A58530CC}"/>
              </a:ext>
            </a:extLst>
          </p:cNvPr>
          <p:cNvSpPr txBox="1"/>
          <p:nvPr/>
        </p:nvSpPr>
        <p:spPr>
          <a:xfrm>
            <a:off x="4350659" y="458350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3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E26A50A-EC5C-498D-AD9F-A15D7FC7DEC9}"/>
              </a:ext>
            </a:extLst>
          </p:cNvPr>
          <p:cNvSpPr txBox="1"/>
          <p:nvPr/>
        </p:nvSpPr>
        <p:spPr>
          <a:xfrm>
            <a:off x="4340413" y="617907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7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91D9270-BD35-4237-BB2E-7914F0734636}"/>
              </a:ext>
            </a:extLst>
          </p:cNvPr>
          <p:cNvSpPr txBox="1"/>
          <p:nvPr/>
        </p:nvSpPr>
        <p:spPr>
          <a:xfrm>
            <a:off x="5831023" y="616866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2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07846EA-D36A-4E75-9B58-FC0554187A76}"/>
              </a:ext>
            </a:extLst>
          </p:cNvPr>
          <p:cNvSpPr txBox="1"/>
          <p:nvPr/>
        </p:nvSpPr>
        <p:spPr>
          <a:xfrm>
            <a:off x="7356013" y="616866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4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9847054-8D56-4D44-B2C1-BE8704B7ACB4}"/>
              </a:ext>
            </a:extLst>
          </p:cNvPr>
          <p:cNvSpPr txBox="1"/>
          <p:nvPr/>
        </p:nvSpPr>
        <p:spPr>
          <a:xfrm>
            <a:off x="7311387" y="309947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8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B1C8D93-555A-4D96-84B0-A7447C4138AF}"/>
              </a:ext>
            </a:extLst>
          </p:cNvPr>
          <p:cNvSpPr txBox="1"/>
          <p:nvPr/>
        </p:nvSpPr>
        <p:spPr>
          <a:xfrm>
            <a:off x="7361190" y="458350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6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E13CF4B0-8B43-4DD1-8F78-028991F16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023" y="1977469"/>
            <a:ext cx="1228668" cy="1193054"/>
          </a:xfrm>
          <a:prstGeom prst="rect">
            <a:avLst/>
          </a:prstGeom>
        </p:spPr>
      </p:pic>
      <p:pic>
        <p:nvPicPr>
          <p:cNvPr id="23" name="Picture 10" descr=" ">
            <a:extLst>
              <a:ext uri="{FF2B5EF4-FFF2-40B4-BE49-F238E27FC236}">
                <a16:creationId xmlns:a16="http://schemas.microsoft.com/office/drawing/2014/main" id="{FDA02CAE-B7E9-42E1-BB5E-3C2447434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1022" y="4934102"/>
            <a:ext cx="1279516" cy="118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ABEB4DE8-1BA6-459F-8FA0-AFB962072E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5391" y="3413557"/>
            <a:ext cx="1215890" cy="1177222"/>
          </a:xfrm>
          <a:prstGeom prst="rect">
            <a:avLst/>
          </a:prstGeom>
        </p:spPr>
      </p:pic>
      <p:pic>
        <p:nvPicPr>
          <p:cNvPr id="25" name="Picture 2" descr="6 Trailing Petunia Surfinia Blue Vein Plug Plants: Amazon.co.uk ...">
            <a:extLst>
              <a:ext uri="{FF2B5EF4-FFF2-40B4-BE49-F238E27FC236}">
                <a16:creationId xmlns:a16="http://schemas.microsoft.com/office/drawing/2014/main" id="{6A5AE5B8-97C2-4912-9256-49511C7DE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633" y="3413558"/>
            <a:ext cx="1228667" cy="116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Plectranthus amboinicus - Cuban Oregano, a very pretty and fragrant plant.  Want to plant this!">
            <a:extLst>
              <a:ext uri="{FF2B5EF4-FFF2-40B4-BE49-F238E27FC236}">
                <a16:creationId xmlns:a16="http://schemas.microsoft.com/office/drawing/2014/main" id="{3BD9D56E-006A-4402-B818-EF0665F02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67" y="1977469"/>
            <a:ext cx="1192813" cy="119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Ville de Paris Red - Balcony Geranium Plant | Free Shipping">
            <a:extLst>
              <a:ext uri="{FF2B5EF4-FFF2-40B4-BE49-F238E27FC236}">
                <a16:creationId xmlns:a16="http://schemas.microsoft.com/office/drawing/2014/main" id="{1477CB68-7D44-47C3-B0FC-EC3AC37EF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387" y="4934102"/>
            <a:ext cx="1228667" cy="118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6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AEA48AE-C071-46D7-8921-C25D84F6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2E-219B-4840-B073-AFEC16D93830}" type="slidenum">
              <a:rPr lang="nl-BE" smtClean="0"/>
              <a:t>6</a:t>
            </a:fld>
            <a:endParaRPr lang="nl-BE"/>
          </a:p>
        </p:txBody>
      </p:sp>
      <p:pic>
        <p:nvPicPr>
          <p:cNvPr id="3" name="Picture 2" descr="Afbeeldingsresultaat voor bloemtorens">
            <a:extLst>
              <a:ext uri="{FF2B5EF4-FFF2-40B4-BE49-F238E27FC236}">
                <a16:creationId xmlns:a16="http://schemas.microsoft.com/office/drawing/2014/main" id="{FAF415CC-0384-4598-9E0F-C3D623BA2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2" y="47494"/>
            <a:ext cx="8960328" cy="667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adBrugge_RGB_NL">
            <a:extLst>
              <a:ext uri="{FF2B5EF4-FFF2-40B4-BE49-F238E27FC236}">
                <a16:creationId xmlns:a16="http://schemas.microsoft.com/office/drawing/2014/main" id="{AE3CC830-CD6C-4767-B6DD-A275317BB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9597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5D6A3B6A-5A65-4525-BC74-1854C2CD1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7537" y="152158"/>
            <a:ext cx="6138794" cy="1291783"/>
          </a:xfrm>
          <a:prstGeom prst="rect">
            <a:avLst/>
          </a:prstGeom>
          <a:solidFill>
            <a:srgbClr val="A53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endParaRPr lang="nl-BE" sz="4400">
              <a:solidFill>
                <a:schemeClr val="tx2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21B74ADB-F54A-41B1-90FE-08AB7B5CFEFD}"/>
              </a:ext>
            </a:extLst>
          </p:cNvPr>
          <p:cNvSpPr txBox="1">
            <a:spLocks noChangeArrowheads="1"/>
          </p:cNvSpPr>
          <p:nvPr/>
        </p:nvSpPr>
        <p:spPr>
          <a:xfrm>
            <a:off x="2846526" y="409164"/>
            <a:ext cx="3879418" cy="1676400"/>
          </a:xfrm>
          <a:prstGeom prst="rect">
            <a:avLst/>
          </a:prstGeom>
          <a:solidFill>
            <a:srgbClr val="A53121">
              <a:alpha val="0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Verdana" pitchFamily="1" charset="0"/>
              </a:rPr>
              <a:t>‘t </a:t>
            </a:r>
            <a:r>
              <a:rPr lang="en-US" sz="2400" dirty="0" err="1">
                <a:solidFill>
                  <a:schemeClr val="bg1"/>
                </a:solidFill>
                <a:latin typeface="Verdana" pitchFamily="1" charset="0"/>
              </a:rPr>
              <a:t>Zand</a:t>
            </a:r>
            <a:r>
              <a:rPr lang="en-US" sz="2400" dirty="0">
                <a:solidFill>
                  <a:schemeClr val="bg1"/>
                </a:solidFill>
                <a:latin typeface="Verdana" pitchFamily="1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erdana" pitchFamily="1" charset="0"/>
              </a:rPr>
              <a:t>bloembakken</a:t>
            </a:r>
            <a:r>
              <a:rPr lang="en-US" sz="2400" dirty="0">
                <a:solidFill>
                  <a:schemeClr val="bg1"/>
                </a:solidFill>
                <a:latin typeface="Verdana" pitchFamily="1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erdana" pitchFamily="1" charset="0"/>
              </a:rPr>
              <a:t>soorten</a:t>
            </a:r>
            <a:r>
              <a:rPr lang="en-US" sz="2400" dirty="0">
                <a:solidFill>
                  <a:schemeClr val="bg1"/>
                </a:solidFill>
                <a:latin typeface="Verdana" pitchFamily="1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Verdana" pitchFamily="1" charset="0"/>
              </a:rPr>
              <a:t>vervolg</a:t>
            </a:r>
            <a:r>
              <a:rPr lang="en-US" sz="2400" dirty="0">
                <a:solidFill>
                  <a:schemeClr val="bg1"/>
                </a:solidFill>
                <a:latin typeface="Verdana" pitchFamily="1" charset="0"/>
              </a:rPr>
              <a:t>)</a:t>
            </a:r>
            <a:br>
              <a:rPr lang="en-US" sz="2400" dirty="0">
                <a:solidFill>
                  <a:schemeClr val="bg1"/>
                </a:solidFill>
                <a:latin typeface="Verdana" pitchFamily="1" charset="0"/>
              </a:rPr>
            </a:br>
            <a:r>
              <a:rPr lang="en-US" sz="2400" dirty="0">
                <a:solidFill>
                  <a:schemeClr val="bg1"/>
                </a:solidFill>
                <a:latin typeface="Verdana" pitchFamily="1" charset="0"/>
              </a:rPr>
              <a:t>  </a:t>
            </a:r>
            <a:endParaRPr lang="en-US" sz="2000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1026B5F1-410D-4AB4-997F-EA34AD97E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282533"/>
              </p:ext>
            </p:extLst>
          </p:nvPr>
        </p:nvGraphicFramePr>
        <p:xfrm>
          <a:off x="285384" y="1969097"/>
          <a:ext cx="3983818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3818">
                  <a:extLst>
                    <a:ext uri="{9D8B030D-6E8A-4147-A177-3AD203B41FA5}">
                      <a16:colId xmlns:a16="http://schemas.microsoft.com/office/drawing/2014/main" val="17716103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  -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Biddens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fer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Efraim's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Gold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61706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  -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Brachycome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balou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violet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4776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  -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Chameletunia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carmel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gold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32715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  -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Ganzania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new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day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mengsel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68567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5a -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Glechoma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hederacea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variegata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</a:t>
                      </a:r>
                    </a:p>
                    <a:p>
                      <a:pPr algn="l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5b -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Nepeta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hederacea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88387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  - </a:t>
                      </a:r>
                      <a:r>
                        <a:rPr lang="nl-BE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Gynura</a:t>
                      </a:r>
                      <a:r>
                        <a:rPr lang="nl-B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aurantiaca</a:t>
                      </a:r>
                      <a:r>
                        <a:rPr lang="nl-B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'</a:t>
                      </a:r>
                      <a:r>
                        <a:rPr lang="nl-BE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Purple</a:t>
                      </a:r>
                      <a:r>
                        <a:rPr lang="nl-B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Passion</a:t>
                      </a:r>
                      <a:r>
                        <a:rPr lang="nl-B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803097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  - Pelargonium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peltatum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Ville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Paris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Lilac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55716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  -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Streptocarpus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saxorum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santiago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7610149"/>
                  </a:ext>
                </a:extLst>
              </a:tr>
            </a:tbl>
          </a:graphicData>
        </a:graphic>
      </p:graphicFrame>
      <p:sp>
        <p:nvSpPr>
          <p:cNvPr id="12" name="Tekstvak 11">
            <a:extLst>
              <a:ext uri="{FF2B5EF4-FFF2-40B4-BE49-F238E27FC236}">
                <a16:creationId xmlns:a16="http://schemas.microsoft.com/office/drawing/2014/main" id="{9F343075-0958-4AA3-B6B2-6A6BF15BAF81}"/>
              </a:ext>
            </a:extLst>
          </p:cNvPr>
          <p:cNvSpPr txBox="1"/>
          <p:nvPr/>
        </p:nvSpPr>
        <p:spPr>
          <a:xfrm>
            <a:off x="4333462" y="319256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2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7289208-7670-479B-B243-2CB06C671BEA}"/>
              </a:ext>
            </a:extLst>
          </p:cNvPr>
          <p:cNvSpPr txBox="1"/>
          <p:nvPr/>
        </p:nvSpPr>
        <p:spPr>
          <a:xfrm>
            <a:off x="5813826" y="319256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1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095BF6D-3733-4861-927F-6CA9A58530CC}"/>
              </a:ext>
            </a:extLst>
          </p:cNvPr>
          <p:cNvSpPr txBox="1"/>
          <p:nvPr/>
        </p:nvSpPr>
        <p:spPr>
          <a:xfrm>
            <a:off x="4333462" y="467659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6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E26A50A-EC5C-498D-AD9F-A15D7FC7DEC9}"/>
              </a:ext>
            </a:extLst>
          </p:cNvPr>
          <p:cNvSpPr txBox="1"/>
          <p:nvPr/>
        </p:nvSpPr>
        <p:spPr>
          <a:xfrm>
            <a:off x="4340413" y="617907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4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91D9270-BD35-4237-BB2E-7914F0734636}"/>
              </a:ext>
            </a:extLst>
          </p:cNvPr>
          <p:cNvSpPr txBox="1"/>
          <p:nvPr/>
        </p:nvSpPr>
        <p:spPr>
          <a:xfrm>
            <a:off x="5831023" y="6168661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5a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07846EA-D36A-4E75-9B58-FC0554187A76}"/>
              </a:ext>
            </a:extLst>
          </p:cNvPr>
          <p:cNvSpPr txBox="1"/>
          <p:nvPr/>
        </p:nvSpPr>
        <p:spPr>
          <a:xfrm>
            <a:off x="7356013" y="616866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7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9847054-8D56-4D44-B2C1-BE8704B7ACB4}"/>
              </a:ext>
            </a:extLst>
          </p:cNvPr>
          <p:cNvSpPr txBox="1"/>
          <p:nvPr/>
        </p:nvSpPr>
        <p:spPr>
          <a:xfrm>
            <a:off x="7294190" y="319256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8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B1C8D93-555A-4D96-84B0-A7447C4138AF}"/>
              </a:ext>
            </a:extLst>
          </p:cNvPr>
          <p:cNvSpPr txBox="1"/>
          <p:nvPr/>
        </p:nvSpPr>
        <p:spPr>
          <a:xfrm>
            <a:off x="7343993" y="467659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3</a:t>
            </a:r>
          </a:p>
        </p:txBody>
      </p:sp>
      <p:pic>
        <p:nvPicPr>
          <p:cNvPr id="23" name="Picture 10" descr=" ">
            <a:extLst>
              <a:ext uri="{FF2B5EF4-FFF2-40B4-BE49-F238E27FC236}">
                <a16:creationId xmlns:a16="http://schemas.microsoft.com/office/drawing/2014/main" id="{FDA02CAE-B7E9-42E1-BB5E-3C2447434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3825" y="5027192"/>
            <a:ext cx="1279516" cy="118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Ville de Paris Lilac - Balcony Geranium Plant | GrowJoy.com">
            <a:extLst>
              <a:ext uri="{FF2B5EF4-FFF2-40B4-BE49-F238E27FC236}">
                <a16:creationId xmlns:a16="http://schemas.microsoft.com/office/drawing/2014/main" id="{AB042307-C443-4F6F-B932-D28FE8A67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6" y="5023828"/>
            <a:ext cx="1253400" cy="11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Kaapse primula 'Blue Fountain' (Streptocarpus Saxorum 'Blue Fountain') | MijnTuin.org">
            <a:extLst>
              <a:ext uri="{FF2B5EF4-FFF2-40B4-BE49-F238E27FC236}">
                <a16:creationId xmlns:a16="http://schemas.microsoft.com/office/drawing/2014/main" id="{B2286290-A9F3-4FFF-88AB-D706778CC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1" r="9056"/>
          <a:stretch/>
        </p:blipFill>
        <p:spPr bwMode="auto">
          <a:xfrm>
            <a:off x="7339434" y="1972571"/>
            <a:ext cx="1193669" cy="12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agabonde : Glechoma hederacea">
            <a:extLst>
              <a:ext uri="{FF2B5EF4-FFF2-40B4-BE49-F238E27FC236}">
                <a16:creationId xmlns:a16="http://schemas.microsoft.com/office/drawing/2014/main" id="{6D54DB6A-A79B-4EF1-9388-C96139E26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26" y="3522090"/>
            <a:ext cx="1299540" cy="115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E1E64B1D-2EB2-41F1-A9C4-2F4E960F75AC}"/>
              </a:ext>
            </a:extLst>
          </p:cNvPr>
          <p:cNvSpPr txBox="1"/>
          <p:nvPr/>
        </p:nvSpPr>
        <p:spPr>
          <a:xfrm>
            <a:off x="5776957" y="4698479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5b</a:t>
            </a:r>
          </a:p>
        </p:txBody>
      </p:sp>
      <p:pic>
        <p:nvPicPr>
          <p:cNvPr id="31" name="Picture 2" descr="Bidens, Zweizahn, Goldmarie pflanzen und pflegen - Mein schöner Garten">
            <a:extLst>
              <a:ext uri="{FF2B5EF4-FFF2-40B4-BE49-F238E27FC236}">
                <a16:creationId xmlns:a16="http://schemas.microsoft.com/office/drawing/2014/main" id="{67284F55-5D64-4B22-AB03-91ADD11E0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68"/>
          <a:stretch/>
        </p:blipFill>
        <p:spPr bwMode="auto">
          <a:xfrm>
            <a:off x="5881870" y="1967673"/>
            <a:ext cx="1228668" cy="12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ck Daisy - Multifida">
            <a:extLst>
              <a:ext uri="{FF2B5EF4-FFF2-40B4-BE49-F238E27FC236}">
                <a16:creationId xmlns:a16="http://schemas.microsoft.com/office/drawing/2014/main" id="{BFECC21E-1FEC-4816-B4B7-2991A233C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026" y="1972567"/>
            <a:ext cx="1202857" cy="120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816BDCF-073F-4652-882C-0C5D0A6317C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684"/>
          <a:stretch/>
        </p:blipFill>
        <p:spPr>
          <a:xfrm>
            <a:off x="7335354" y="3522416"/>
            <a:ext cx="1237146" cy="1202850"/>
          </a:xfrm>
          <a:prstGeom prst="rect">
            <a:avLst/>
          </a:prstGeom>
        </p:spPr>
      </p:pic>
      <p:pic>
        <p:nvPicPr>
          <p:cNvPr id="1032" name="Picture 8" descr="Gazania New Day Mix - Beekenkamp Plants">
            <a:extLst>
              <a:ext uri="{FF2B5EF4-FFF2-40B4-BE49-F238E27FC236}">
                <a16:creationId xmlns:a16="http://schemas.microsoft.com/office/drawing/2014/main" id="{FB62B632-78A8-48BB-B124-2B691ECAA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3462" y="5023828"/>
            <a:ext cx="1202850" cy="12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eebay в Twitter: &quot;Just collected these beauties! Gynura ...">
            <a:extLst>
              <a:ext uri="{FF2B5EF4-FFF2-40B4-BE49-F238E27FC236}">
                <a16:creationId xmlns:a16="http://schemas.microsoft.com/office/drawing/2014/main" id="{58713F61-5D47-4AA3-959B-6FA3A4ABC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026" y="3522090"/>
            <a:ext cx="1181336" cy="11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5755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 cmpd="sng">
          <a:solidFill>
            <a:srgbClr val="00B0F0">
              <a:alpha val="75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18504</TotalTime>
  <Words>160</Words>
  <Application>Microsoft Office PowerPoint</Application>
  <PresentationFormat>Diavoorstelling (4:3)</PresentationFormat>
  <Paragraphs>61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Verdana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Stad Brugge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Marieke Dhaeze</dc:creator>
  <cp:lastModifiedBy>Dimitry De Wit</cp:lastModifiedBy>
  <cp:revision>631</cp:revision>
  <cp:lastPrinted>2018-12-31T12:53:09Z</cp:lastPrinted>
  <dcterms:created xsi:type="dcterms:W3CDTF">2014-05-23T09:05:58Z</dcterms:created>
  <dcterms:modified xsi:type="dcterms:W3CDTF">2020-05-25T09:01:10Z</dcterms:modified>
</cp:coreProperties>
</file>