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024A4-3E1E-43A1-9886-AE4C3CA08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ADB21B-64BC-4FB9-B900-690E784CB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251A02-96AE-4569-9964-3A05EA9E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0C1C8E-03EE-487B-846A-54581D98D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D47455-81CC-4DA8-B707-12823E46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13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23B5D-F00C-4618-89B0-6FE058D5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7C17CE5-A80B-440D-A80E-E49BB0F84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8AE8B2-EDA6-4299-8018-9D56F12B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CB1222-1356-44E1-A194-51B72367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74024C-2DD1-4182-9937-64F429FB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125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11A6E3F-BAD7-46D3-A924-4B76A39FD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2D4AA7F-61E4-48D7-9873-AAF091AF3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4814AC-B27A-441F-B391-E24B09C0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FFE25A-1C78-4B5F-BD4C-16FA34BD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9DC859-1D61-448A-99D2-E6C6235C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847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283F8-2CC2-48B0-92EC-8D44A01B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94B071-740E-4480-B0AB-0D75FC917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A1FF6A-476E-4242-A38D-F41D73A0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B61F72-3D48-49EC-88A4-C6CAD5C4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8D8C63-68BA-4D32-93C3-FC689FFF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814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5FCA1-E95D-4D75-8DAF-C18AA2824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5268C7-5133-4C9B-8EDC-9682F83B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579254-78A4-4AB3-A127-E9815848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81B825-13FD-4576-BDF7-16E5C14C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0EB76B-31B6-428D-A9C5-D8FFE56F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237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D77FE-00A9-41B3-B0C5-5428B93D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B3A122-BAA1-4FA1-BCC2-0683EF7E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6C3414-A698-44FD-B114-04FBA55E7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12723D-854A-4FF1-9674-D3994865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B04403-662D-4D54-B99F-52070E58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4C4280-8BC8-4BF6-9909-0365F239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283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D1F17-83C4-4553-8DF7-553241B1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E95A44-EF2F-40D7-AAFB-646578DFF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98E842-02C2-4046-80A3-558E0D13B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988870E-DAAC-44C6-B9C7-E507BA6F8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BB68BD1-8ACF-4DAB-81F1-9D00CDD9F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0863A6D-CC0A-4AE1-A4AD-26EC2F3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9E80251-F032-453C-8125-596C4224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F843001-4F45-45F0-9578-503D7E06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112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8A3A5-B60D-4337-8FB7-82E6D2FDA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72A929F-7A47-4913-A735-7F7D174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55CA8AB-4CAB-4F4A-9D31-AEC68AB5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0D2EBC-4303-45D7-A9D0-9729663C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019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1C39D5F-CEDC-4D80-8754-AE5E413F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8ACEC2-5BE9-44F3-9247-A3B09CFB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2757EC-B74E-42D2-9698-3D5E489A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647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41974-61C6-479F-9D81-8E6EA6C5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510298-8C91-4268-B08A-9D0FCD385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26D9B8-8074-4B5A-B676-617CBFD53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19340C-9ED6-479D-A00D-54F87D2E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03986F-F3BB-40F8-BBC7-F488B2DB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D5ED9D-15CF-432D-891D-8A99C7E8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569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276C1-9F65-4FC7-81AE-F0637FFF8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6BD2EA-87CA-4121-A7FA-90DFD6522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28E1D7-35C8-4BB5-AAF9-73BE136E6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7A4AAE-B8D3-40C1-9B95-68908521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7DDEB0-F387-42EA-914D-479C6F90E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E723FB-77F9-43E2-9710-64BD8C82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302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BB6F11E-B30B-4517-8177-C7752F61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0B5AAF-15CD-4DBC-BCDF-50984E42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E0CE35-71A1-4FE8-95C9-517FA6FAD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6732-C511-4E53-9501-D9F6CCC06F49}" type="datetimeFigureOut">
              <a:rPr lang="nl-BE" smtClean="0"/>
              <a:t>18/01/2021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0BB6DB-82FB-4765-91A8-DA479839C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8FAB94-5C00-4556-936F-AE24B753D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E8EB1-530E-4622-983C-D83D29A486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431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buiten, gras, plant&#10;&#10;Automatisch gegenereerde beschrijving">
            <a:extLst>
              <a:ext uri="{FF2B5EF4-FFF2-40B4-BE49-F238E27FC236}">
                <a16:creationId xmlns:a16="http://schemas.microsoft.com/office/drawing/2014/main" id="{AD14DE94-16F5-411C-81A0-FEB37ED0D1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D0D9DEB-8F7C-43F8-AC26-68440DDF286A}"/>
              </a:ext>
            </a:extLst>
          </p:cNvPr>
          <p:cNvSpPr txBox="1"/>
          <p:nvPr/>
        </p:nvSpPr>
        <p:spPr>
          <a:xfrm>
            <a:off x="5443380" y="2305654"/>
            <a:ext cx="69132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KOOLKERKE</a:t>
            </a:r>
          </a:p>
          <a:p>
            <a:r>
              <a:rPr lang="nl-BE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Park met speelplein en vlindertuin </a:t>
            </a:r>
          </a:p>
          <a:p>
            <a:r>
              <a:rPr lang="nl-BE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(8.500 m²)</a:t>
            </a:r>
          </a:p>
          <a:p>
            <a:r>
              <a:rPr lang="nl-BE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18/01/2021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21014DB8-3E4C-48EF-B915-24F2720D7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518" y="6329119"/>
            <a:ext cx="6517481" cy="80021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nl-BE" altLang="nl-BE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Cluster Openbaar Domein</a:t>
            </a:r>
          </a:p>
          <a:p>
            <a:pPr>
              <a:spcBef>
                <a:spcPct val="50000"/>
              </a:spcBef>
            </a:pPr>
            <a:endParaRPr lang="en-US" alt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B115E4-4239-4364-90CA-53454F5D9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76" y="1545536"/>
            <a:ext cx="1218460" cy="12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5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2DD5FA04-AD31-4446-B54A-AB31A044F8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77" y="640809"/>
            <a:ext cx="4037586" cy="621719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C7AAE1-B80B-4F01-98EB-E686BDF8BB15}"/>
              </a:ext>
            </a:extLst>
          </p:cNvPr>
          <p:cNvSpPr txBox="1"/>
          <p:nvPr/>
        </p:nvSpPr>
        <p:spPr>
          <a:xfrm>
            <a:off x="1214844" y="1236161"/>
            <a:ext cx="3893493" cy="388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Nieuwe betonpaden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± 1.295 m²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We willen wateroverlast voorkomen.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Een aangepast tracé in functie van de meest logische verbinding.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592B8B-ABE2-4ADB-97AB-0E3AA4C2EB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443" y="63795"/>
            <a:ext cx="4594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9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24FE2342-6F16-434D-B7D8-2F7F913E1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" b="-1063"/>
          <a:stretch/>
        </p:blipFill>
        <p:spPr>
          <a:xfrm>
            <a:off x="5337327" y="641255"/>
            <a:ext cx="5238865" cy="6282807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C7AAE1-B80B-4F01-98EB-E686BDF8BB15}"/>
              </a:ext>
            </a:extLst>
          </p:cNvPr>
          <p:cNvSpPr txBox="1"/>
          <p:nvPr/>
        </p:nvSpPr>
        <p:spPr>
          <a:xfrm>
            <a:off x="1214845" y="1236161"/>
            <a:ext cx="3739928" cy="647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Noordelijke parkzone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Een duurzaam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speelplein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 voor zowel jonge als oudere avontuurlijke kinderen.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Met de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stervorm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 van het speelplein verwijzen we naar het nabij gelegen Ford van Beieren.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Schommels tussen de bomen.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Verschillende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rustplekken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 met een picknickbank en zitbanken.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8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A071A7AA-8994-4883-ADA6-17F565EB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77" y="640809"/>
            <a:ext cx="6157625" cy="621719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C7AAE1-B80B-4F01-98EB-E686BDF8BB15}"/>
              </a:ext>
            </a:extLst>
          </p:cNvPr>
          <p:cNvSpPr txBox="1"/>
          <p:nvPr/>
        </p:nvSpPr>
        <p:spPr>
          <a:xfrm>
            <a:off x="1214845" y="1236161"/>
            <a:ext cx="3739928" cy="614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Noordelijke parkzone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We voorzien een ruim open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polyvalent </a:t>
            </a:r>
            <a:r>
              <a:rPr lang="nl-BE" sz="1400" b="1">
                <a:latin typeface="Verdana" panose="020B0604030504040204" pitchFamily="34" charset="0"/>
                <a:ea typeface="Verdana" panose="020B0604030504040204" pitchFamily="34" charset="0"/>
              </a:rPr>
              <a:t>grasveld </a:t>
            </a:r>
            <a:r>
              <a:rPr lang="nl-BE" sz="1400">
                <a:latin typeface="Verdana" panose="020B0604030504040204" pitchFamily="34" charset="0"/>
                <a:ea typeface="Verdana" panose="020B0604030504040204" pitchFamily="34" charset="0"/>
              </a:rPr>
              <a:t>(40 x 60 m) om 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activiteiten van de jeugdbeweging blijvend mogelijk te maken. 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Wadi’s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 om het overtollige water vertraagd in de bodem te laten dringen.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Nieuwe verlichting, fietsenstallingen, …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4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EDEBB51B-FDF2-42A8-AA72-1EB1FA1D0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</p:spTree>
    <p:extLst>
      <p:ext uri="{BB962C8B-B14F-4D97-AF65-F5344CB8AC3E}">
        <p14:creationId xmlns:p14="http://schemas.microsoft.com/office/powerpoint/2010/main" val="120645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buiten, gras, plant&#10;&#10;Automatisch gegenereerde beschrijving">
            <a:extLst>
              <a:ext uri="{FF2B5EF4-FFF2-40B4-BE49-F238E27FC236}">
                <a16:creationId xmlns:a16="http://schemas.microsoft.com/office/drawing/2014/main" id="{C154BD3E-7B60-49E0-A559-83DAFB713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</p:spTree>
    <p:extLst>
      <p:ext uri="{BB962C8B-B14F-4D97-AF65-F5344CB8AC3E}">
        <p14:creationId xmlns:p14="http://schemas.microsoft.com/office/powerpoint/2010/main" val="214314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91AFF01-0A0A-4770-B888-DA1B2160B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77" y="640808"/>
            <a:ext cx="6953823" cy="6117885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C7AAE1-B80B-4F01-98EB-E686BDF8BB15}"/>
              </a:ext>
            </a:extLst>
          </p:cNvPr>
          <p:cNvSpPr txBox="1"/>
          <p:nvPr/>
        </p:nvSpPr>
        <p:spPr>
          <a:xfrm>
            <a:off x="1214845" y="1236161"/>
            <a:ext cx="3739928" cy="420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Zuidelijke vlindertuin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Alle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bloeiende vaste planten 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zijn zo gekozen omdat ze vlinders en bijen aantrekken. 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Centraal zitterras</a:t>
            </a: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52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s, boom, buiten, plant&#10;&#10;Automatisch gegenereerde beschrijving">
            <a:extLst>
              <a:ext uri="{FF2B5EF4-FFF2-40B4-BE49-F238E27FC236}">
                <a16:creationId xmlns:a16="http://schemas.microsoft.com/office/drawing/2014/main" id="{DA244F08-C398-4DC4-B768-36E570F01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</p:spTree>
    <p:extLst>
      <p:ext uri="{BB962C8B-B14F-4D97-AF65-F5344CB8AC3E}">
        <p14:creationId xmlns:p14="http://schemas.microsoft.com/office/powerpoint/2010/main" val="2433589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6. KOSTPRIJS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524B37-EBF3-401A-8ECF-9A5E0397C3A7}"/>
              </a:ext>
            </a:extLst>
          </p:cNvPr>
          <p:cNvSpPr txBox="1"/>
          <p:nvPr/>
        </p:nvSpPr>
        <p:spPr>
          <a:xfrm>
            <a:off x="1214844" y="1236161"/>
            <a:ext cx="3893493" cy="1947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376.173,83 (incl. BTW)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310.887,47 (excl. BTW)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2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D6AB3F2-BF41-4855-B345-1F7C727649EE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7" y="-1"/>
            <a:ext cx="927576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B66AD45E-F01C-4962-8ED6-AE1A11873077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1. SITUERING</a:t>
            </a:r>
          </a:p>
        </p:txBody>
      </p:sp>
      <p:sp>
        <p:nvSpPr>
          <p:cNvPr id="7" name="Oval 28">
            <a:extLst>
              <a:ext uri="{FF2B5EF4-FFF2-40B4-BE49-F238E27FC236}">
                <a16:creationId xmlns:a16="http://schemas.microsoft.com/office/drawing/2014/main" id="{FD5188EA-F132-4CEF-93D7-0FB2031FE8AC}"/>
              </a:ext>
            </a:extLst>
          </p:cNvPr>
          <p:cNvSpPr>
            <a:spLocks noChangeArrowheads="1"/>
          </p:cNvSpPr>
          <p:nvPr/>
        </p:nvSpPr>
        <p:spPr bwMode="auto">
          <a:xfrm rot="-2385081">
            <a:off x="8776421" y="2738629"/>
            <a:ext cx="354504" cy="652437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965121-FE74-41BD-B874-85E68EF60E6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0443"/>
            <a:ext cx="7094863" cy="46179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50DFF2A3-26CB-45DC-841C-73788AED5613}"/>
              </a:ext>
            </a:extLst>
          </p:cNvPr>
          <p:cNvSpPr/>
          <p:nvPr/>
        </p:nvSpPr>
        <p:spPr>
          <a:xfrm>
            <a:off x="941487" y="1901062"/>
            <a:ext cx="2506573" cy="3939514"/>
          </a:xfrm>
          <a:custGeom>
            <a:avLst/>
            <a:gdLst>
              <a:gd name="connsiteX0" fmla="*/ 40640 w 1869440"/>
              <a:gd name="connsiteY0" fmla="*/ 721360 h 2636520"/>
              <a:gd name="connsiteX1" fmla="*/ 726440 w 1869440"/>
              <a:gd name="connsiteY1" fmla="*/ 1854200 h 2636520"/>
              <a:gd name="connsiteX2" fmla="*/ 797560 w 1869440"/>
              <a:gd name="connsiteY2" fmla="*/ 1844040 h 2636520"/>
              <a:gd name="connsiteX3" fmla="*/ 1031240 w 1869440"/>
              <a:gd name="connsiteY3" fmla="*/ 2240280 h 2636520"/>
              <a:gd name="connsiteX4" fmla="*/ 944880 w 1869440"/>
              <a:gd name="connsiteY4" fmla="*/ 2336800 h 2636520"/>
              <a:gd name="connsiteX5" fmla="*/ 1325880 w 1869440"/>
              <a:gd name="connsiteY5" fmla="*/ 2636520 h 2636520"/>
              <a:gd name="connsiteX6" fmla="*/ 1407160 w 1869440"/>
              <a:gd name="connsiteY6" fmla="*/ 2560320 h 2636520"/>
              <a:gd name="connsiteX7" fmla="*/ 1402080 w 1869440"/>
              <a:gd name="connsiteY7" fmla="*/ 2468880 h 2636520"/>
              <a:gd name="connsiteX8" fmla="*/ 1696720 w 1869440"/>
              <a:gd name="connsiteY8" fmla="*/ 2209800 h 2636520"/>
              <a:gd name="connsiteX9" fmla="*/ 1635760 w 1869440"/>
              <a:gd name="connsiteY9" fmla="*/ 1615440 h 2636520"/>
              <a:gd name="connsiteX10" fmla="*/ 1869440 w 1869440"/>
              <a:gd name="connsiteY10" fmla="*/ 1518920 h 2636520"/>
              <a:gd name="connsiteX11" fmla="*/ 1437640 w 1869440"/>
              <a:gd name="connsiteY11" fmla="*/ 675640 h 2636520"/>
              <a:gd name="connsiteX12" fmla="*/ 1371600 w 1869440"/>
              <a:gd name="connsiteY12" fmla="*/ 441960 h 2636520"/>
              <a:gd name="connsiteX13" fmla="*/ 1366520 w 1869440"/>
              <a:gd name="connsiteY13" fmla="*/ 106680 h 2636520"/>
              <a:gd name="connsiteX14" fmla="*/ 1305560 w 1869440"/>
              <a:gd name="connsiteY14" fmla="*/ 96520 h 2636520"/>
              <a:gd name="connsiteX15" fmla="*/ 1249680 w 1869440"/>
              <a:gd name="connsiteY15" fmla="*/ 0 h 2636520"/>
              <a:gd name="connsiteX16" fmla="*/ 929640 w 1869440"/>
              <a:gd name="connsiteY16" fmla="*/ 132080 h 2636520"/>
              <a:gd name="connsiteX17" fmla="*/ 1041400 w 1869440"/>
              <a:gd name="connsiteY17" fmla="*/ 436880 h 2636520"/>
              <a:gd name="connsiteX18" fmla="*/ 0 w 1869440"/>
              <a:gd name="connsiteY18" fmla="*/ 640080 h 2636520"/>
              <a:gd name="connsiteX19" fmla="*/ 40640 w 1869440"/>
              <a:gd name="connsiteY19" fmla="*/ 721360 h 263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69440" h="2636520">
                <a:moveTo>
                  <a:pt x="40640" y="721360"/>
                </a:moveTo>
                <a:lnTo>
                  <a:pt x="726440" y="1854200"/>
                </a:lnTo>
                <a:lnTo>
                  <a:pt x="797560" y="1844040"/>
                </a:lnTo>
                <a:lnTo>
                  <a:pt x="1031240" y="2240280"/>
                </a:lnTo>
                <a:lnTo>
                  <a:pt x="944880" y="2336800"/>
                </a:lnTo>
                <a:lnTo>
                  <a:pt x="1325880" y="2636520"/>
                </a:lnTo>
                <a:lnTo>
                  <a:pt x="1407160" y="2560320"/>
                </a:lnTo>
                <a:lnTo>
                  <a:pt x="1402080" y="2468880"/>
                </a:lnTo>
                <a:lnTo>
                  <a:pt x="1696720" y="2209800"/>
                </a:lnTo>
                <a:lnTo>
                  <a:pt x="1635760" y="1615440"/>
                </a:lnTo>
                <a:lnTo>
                  <a:pt x="1869440" y="1518920"/>
                </a:lnTo>
                <a:lnTo>
                  <a:pt x="1437640" y="675640"/>
                </a:lnTo>
                <a:lnTo>
                  <a:pt x="1371600" y="441960"/>
                </a:lnTo>
                <a:cubicBezTo>
                  <a:pt x="1369907" y="330200"/>
                  <a:pt x="1368213" y="218440"/>
                  <a:pt x="1366520" y="106680"/>
                </a:cubicBezTo>
                <a:lnTo>
                  <a:pt x="1305560" y="96520"/>
                </a:lnTo>
                <a:lnTo>
                  <a:pt x="1249680" y="0"/>
                </a:lnTo>
                <a:lnTo>
                  <a:pt x="929640" y="132080"/>
                </a:lnTo>
                <a:lnTo>
                  <a:pt x="1041400" y="436880"/>
                </a:lnTo>
                <a:lnTo>
                  <a:pt x="0" y="640080"/>
                </a:lnTo>
                <a:lnTo>
                  <a:pt x="40640" y="72136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AFB3BA6-9E1A-4B56-9541-8F14335F5929}"/>
              </a:ext>
            </a:extLst>
          </p:cNvPr>
          <p:cNvSpPr txBox="1"/>
          <p:nvPr/>
        </p:nvSpPr>
        <p:spPr>
          <a:xfrm>
            <a:off x="9208640" y="2972174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Sportpark Koolkerke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65472A2-1540-4B94-B672-634F32F42FC3}"/>
              </a:ext>
            </a:extLst>
          </p:cNvPr>
          <p:cNvSpPr txBox="1"/>
          <p:nvPr/>
        </p:nvSpPr>
        <p:spPr>
          <a:xfrm>
            <a:off x="122993" y="4154171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Vaartbekeweg</a:t>
            </a:r>
            <a:endParaRPr lang="nl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8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2. BESTAANDE TOESTAND</a:t>
            </a:r>
            <a:endParaRPr lang="en-US" sz="16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 descr="Afbeelding met gras, buiten, lucht, boom&#10;&#10;Automatisch gegenereerde beschrijving">
            <a:extLst>
              <a:ext uri="{FF2B5EF4-FFF2-40B4-BE49-F238E27FC236}">
                <a16:creationId xmlns:a16="http://schemas.microsoft.com/office/drawing/2014/main" id="{6306152B-5DAA-494D-BD51-3C35E9C9A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715" y="1034144"/>
            <a:ext cx="4902202" cy="2574722"/>
          </a:xfrm>
          <a:prstGeom prst="rect">
            <a:avLst/>
          </a:prstGeom>
        </p:spPr>
      </p:pic>
      <p:pic>
        <p:nvPicPr>
          <p:cNvPr id="6" name="Afbeelding 5" descr="Afbeelding met gras, lucht, buiten, boom&#10;&#10;Automatisch gegenereerde beschrijving">
            <a:extLst>
              <a:ext uri="{FF2B5EF4-FFF2-40B4-BE49-F238E27FC236}">
                <a16:creationId xmlns:a16="http://schemas.microsoft.com/office/drawing/2014/main" id="{5CD95E38-AA29-4E0D-A52A-22862A682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9916" y="1034139"/>
            <a:ext cx="3842083" cy="2574721"/>
          </a:xfrm>
          <a:prstGeom prst="rect">
            <a:avLst/>
          </a:prstGeom>
        </p:spPr>
      </p:pic>
      <p:pic>
        <p:nvPicPr>
          <p:cNvPr id="8" name="Afbeelding 7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6EE4BF1E-0EBF-4F60-8F4C-F660E1E382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2580"/>
            <a:ext cx="5296573" cy="2574723"/>
          </a:xfrm>
          <a:prstGeom prst="rect">
            <a:avLst/>
          </a:prstGeom>
        </p:spPr>
      </p:pic>
      <p:pic>
        <p:nvPicPr>
          <p:cNvPr id="10" name="Afbeelding 9" descr="Afbeelding met gras, buiten, boom, huis&#10;&#10;Automatisch gegenereerde beschrijving">
            <a:extLst>
              <a:ext uri="{FF2B5EF4-FFF2-40B4-BE49-F238E27FC236}">
                <a16:creationId xmlns:a16="http://schemas.microsoft.com/office/drawing/2014/main" id="{EA1648AE-CF66-471D-8CB6-0FB65F272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694" y="3812579"/>
            <a:ext cx="5296570" cy="2574722"/>
          </a:xfrm>
          <a:prstGeom prst="rect">
            <a:avLst/>
          </a:prstGeom>
        </p:spPr>
      </p:pic>
      <p:pic>
        <p:nvPicPr>
          <p:cNvPr id="12" name="Afbeelding 11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F305077E-253F-441C-B04F-E9C42777E2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4148"/>
            <a:ext cx="4030579" cy="257472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7DF8B9-4BCD-446D-AF4A-389A3E766C7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9389" y="3812575"/>
            <a:ext cx="4042611" cy="2574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980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65E653F-B009-4958-A5E1-6B247D659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177" y="640808"/>
            <a:ext cx="4230831" cy="621719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2. BESTAANDE TOESTAND</a:t>
            </a:r>
            <a:endParaRPr lang="en-US" sz="16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E96A311-8FB4-44E7-BDBC-1336C87544F1}"/>
              </a:ext>
            </a:extLst>
          </p:cNvPr>
          <p:cNvSpPr txBox="1"/>
          <p:nvPr/>
        </p:nvSpPr>
        <p:spPr>
          <a:xfrm>
            <a:off x="1214844" y="1236161"/>
            <a:ext cx="3893493" cy="324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We behouden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alle bestaande bomen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We vervangen dolomietpaden door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nieuwe betonpaden.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Speeltoestellen, ballenvangers en voetbaldoelen breken we op.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1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3. INSPRAAK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2BB79E9-6893-4CD0-B9B1-BE87041680B6}"/>
              </a:ext>
            </a:extLst>
          </p:cNvPr>
          <p:cNvSpPr txBox="1"/>
          <p:nvPr/>
        </p:nvSpPr>
        <p:spPr>
          <a:xfrm>
            <a:off x="955553" y="1174498"/>
            <a:ext cx="8320210" cy="328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Op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28 april 2017 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18 oktober 2017 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vonden inspraakmomenten plaats over de opmaak van een masterplan voor het sportpark van Koolkerke.</a:t>
            </a:r>
          </a:p>
          <a:p>
            <a:pPr algn="just"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Op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13 juni 2018 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koppelden we dit masterplan terug naar de omwonenden. Tegelijk hielden we een inspraakmoment voor de locatie en de inrichting van het speelplein. </a:t>
            </a:r>
          </a:p>
          <a:p>
            <a:pPr algn="just"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Op 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26 september 2018 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koppelden we het voorontwerp voor het nieuwe speelplein en de vlindertuin terug naar de omwonenden. </a:t>
            </a:r>
          </a:p>
          <a:p>
            <a:pPr algn="just"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Het definitieve ontwerp voldoet aan de bemerkingen van de omwonenden. </a:t>
            </a:r>
          </a:p>
        </p:txBody>
      </p:sp>
    </p:spTree>
    <p:extLst>
      <p:ext uri="{BB962C8B-B14F-4D97-AF65-F5344CB8AC3E}">
        <p14:creationId xmlns:p14="http://schemas.microsoft.com/office/powerpoint/2010/main" val="423395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4. TOEGANKELIJKHEID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2BB79E9-6893-4CD0-B9B1-BE87041680B6}"/>
              </a:ext>
            </a:extLst>
          </p:cNvPr>
          <p:cNvSpPr txBox="1"/>
          <p:nvPr/>
        </p:nvSpPr>
        <p:spPr>
          <a:xfrm>
            <a:off x="955553" y="1174498"/>
            <a:ext cx="8320210" cy="69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We legden het voorontwerp op 25 maart 2020 voor aan </a:t>
            </a:r>
            <a:r>
              <a:rPr lang="nl-BE" sz="14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Inter</a:t>
            </a: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 Vlaanderen</a:t>
            </a: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. Het ontwerp werd aangepast aan de bemerkingen. </a:t>
            </a:r>
            <a:endParaRPr lang="nl-BE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9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2DD5FA04-AD31-4446-B54A-AB31A044F8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77" y="640809"/>
            <a:ext cx="4037586" cy="621719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5BE35B2-6F56-45A1-A921-24061CF0E6CC}"/>
              </a:ext>
            </a:extLst>
          </p:cNvPr>
          <p:cNvSpPr txBox="1"/>
          <p:nvPr/>
        </p:nvSpPr>
        <p:spPr>
          <a:xfrm>
            <a:off x="1214844" y="1236161"/>
            <a:ext cx="3893493" cy="1624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Een nieuw park voor Koolkerke!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9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2DD5FA04-AD31-4446-B54A-AB31A044F8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77" y="640809"/>
            <a:ext cx="4037586" cy="621719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C7AAE1-B80B-4F01-98EB-E686BDF8BB15}"/>
              </a:ext>
            </a:extLst>
          </p:cNvPr>
          <p:cNvSpPr txBox="1"/>
          <p:nvPr/>
        </p:nvSpPr>
        <p:spPr>
          <a:xfrm>
            <a:off x="1214844" y="1236161"/>
            <a:ext cx="3893493" cy="356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+ 44 bomen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Els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Wilg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Kerselaar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Notelaar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Sierappel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832A2D4-3417-4268-8F65-354FA1B50B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776176"/>
            <a:ext cx="4116723" cy="59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2DD5FA04-AD31-4446-B54A-AB31A044F8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77" y="640809"/>
            <a:ext cx="4037586" cy="6217191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5573FD0-8C96-44E3-AC2D-84BB2BA9C6CD}"/>
              </a:ext>
            </a:extLst>
          </p:cNvPr>
          <p:cNvSpPr txBox="1"/>
          <p:nvPr/>
        </p:nvSpPr>
        <p:spPr>
          <a:xfrm>
            <a:off x="0" y="302255"/>
            <a:ext cx="9275763" cy="33855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275763"/>
                      <a:gd name="connsiteY0" fmla="*/ 0 h 307777"/>
                      <a:gd name="connsiteX1" fmla="*/ 486978 w 9275763"/>
                      <a:gd name="connsiteY1" fmla="*/ 0 h 307777"/>
                      <a:gd name="connsiteX2" fmla="*/ 788440 w 9275763"/>
                      <a:gd name="connsiteY2" fmla="*/ 0 h 307777"/>
                      <a:gd name="connsiteX3" fmla="*/ 1553690 w 9275763"/>
                      <a:gd name="connsiteY3" fmla="*/ 0 h 307777"/>
                      <a:gd name="connsiteX4" fmla="*/ 2040668 w 9275763"/>
                      <a:gd name="connsiteY4" fmla="*/ 0 h 307777"/>
                      <a:gd name="connsiteX5" fmla="*/ 2527645 w 9275763"/>
                      <a:gd name="connsiteY5" fmla="*/ 0 h 307777"/>
                      <a:gd name="connsiteX6" fmla="*/ 3292896 w 9275763"/>
                      <a:gd name="connsiteY6" fmla="*/ 0 h 307777"/>
                      <a:gd name="connsiteX7" fmla="*/ 3687116 w 9275763"/>
                      <a:gd name="connsiteY7" fmla="*/ 0 h 307777"/>
                      <a:gd name="connsiteX8" fmla="*/ 4452366 w 9275763"/>
                      <a:gd name="connsiteY8" fmla="*/ 0 h 307777"/>
                      <a:gd name="connsiteX9" fmla="*/ 5217617 w 9275763"/>
                      <a:gd name="connsiteY9" fmla="*/ 0 h 307777"/>
                      <a:gd name="connsiteX10" fmla="*/ 5797352 w 9275763"/>
                      <a:gd name="connsiteY10" fmla="*/ 0 h 307777"/>
                      <a:gd name="connsiteX11" fmla="*/ 6562602 w 9275763"/>
                      <a:gd name="connsiteY11" fmla="*/ 0 h 307777"/>
                      <a:gd name="connsiteX12" fmla="*/ 7049580 w 9275763"/>
                      <a:gd name="connsiteY12" fmla="*/ 0 h 307777"/>
                      <a:gd name="connsiteX13" fmla="*/ 7536557 w 9275763"/>
                      <a:gd name="connsiteY13" fmla="*/ 0 h 307777"/>
                      <a:gd name="connsiteX14" fmla="*/ 8209050 w 9275763"/>
                      <a:gd name="connsiteY14" fmla="*/ 0 h 307777"/>
                      <a:gd name="connsiteX15" fmla="*/ 8696028 w 9275763"/>
                      <a:gd name="connsiteY15" fmla="*/ 0 h 307777"/>
                      <a:gd name="connsiteX16" fmla="*/ 9275763 w 9275763"/>
                      <a:gd name="connsiteY16" fmla="*/ 0 h 307777"/>
                      <a:gd name="connsiteX17" fmla="*/ 9275763 w 9275763"/>
                      <a:gd name="connsiteY17" fmla="*/ 307777 h 307777"/>
                      <a:gd name="connsiteX18" fmla="*/ 8603270 w 9275763"/>
                      <a:gd name="connsiteY18" fmla="*/ 307777 h 307777"/>
                      <a:gd name="connsiteX19" fmla="*/ 8301808 w 9275763"/>
                      <a:gd name="connsiteY19" fmla="*/ 307777 h 307777"/>
                      <a:gd name="connsiteX20" fmla="*/ 7907588 w 9275763"/>
                      <a:gd name="connsiteY20" fmla="*/ 307777 h 307777"/>
                      <a:gd name="connsiteX21" fmla="*/ 7142338 w 9275763"/>
                      <a:gd name="connsiteY21" fmla="*/ 307777 h 307777"/>
                      <a:gd name="connsiteX22" fmla="*/ 6562602 w 9275763"/>
                      <a:gd name="connsiteY22" fmla="*/ 307777 h 307777"/>
                      <a:gd name="connsiteX23" fmla="*/ 6168382 w 9275763"/>
                      <a:gd name="connsiteY23" fmla="*/ 307777 h 307777"/>
                      <a:gd name="connsiteX24" fmla="*/ 5588647 w 9275763"/>
                      <a:gd name="connsiteY24" fmla="*/ 307777 h 307777"/>
                      <a:gd name="connsiteX25" fmla="*/ 5287185 w 9275763"/>
                      <a:gd name="connsiteY25" fmla="*/ 307777 h 307777"/>
                      <a:gd name="connsiteX26" fmla="*/ 4985723 w 9275763"/>
                      <a:gd name="connsiteY26" fmla="*/ 307777 h 307777"/>
                      <a:gd name="connsiteX27" fmla="*/ 4405987 w 9275763"/>
                      <a:gd name="connsiteY27" fmla="*/ 307777 h 307777"/>
                      <a:gd name="connsiteX28" fmla="*/ 4011767 w 9275763"/>
                      <a:gd name="connsiteY28" fmla="*/ 307777 h 307777"/>
                      <a:gd name="connsiteX29" fmla="*/ 3339275 w 9275763"/>
                      <a:gd name="connsiteY29" fmla="*/ 307777 h 307777"/>
                      <a:gd name="connsiteX30" fmla="*/ 2945055 w 9275763"/>
                      <a:gd name="connsiteY30" fmla="*/ 307777 h 307777"/>
                      <a:gd name="connsiteX31" fmla="*/ 2272562 w 9275763"/>
                      <a:gd name="connsiteY31" fmla="*/ 307777 h 307777"/>
                      <a:gd name="connsiteX32" fmla="*/ 1971100 w 9275763"/>
                      <a:gd name="connsiteY32" fmla="*/ 307777 h 307777"/>
                      <a:gd name="connsiteX33" fmla="*/ 1298607 w 9275763"/>
                      <a:gd name="connsiteY33" fmla="*/ 307777 h 307777"/>
                      <a:gd name="connsiteX34" fmla="*/ 904387 w 9275763"/>
                      <a:gd name="connsiteY34" fmla="*/ 307777 h 307777"/>
                      <a:gd name="connsiteX35" fmla="*/ 602925 w 9275763"/>
                      <a:gd name="connsiteY35" fmla="*/ 307777 h 307777"/>
                      <a:gd name="connsiteX36" fmla="*/ 0 w 9275763"/>
                      <a:gd name="connsiteY36" fmla="*/ 307777 h 307777"/>
                      <a:gd name="connsiteX37" fmla="*/ 0 w 9275763"/>
                      <a:gd name="connsiteY37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275763" h="307777" extrusionOk="0">
                        <a:moveTo>
                          <a:pt x="0" y="0"/>
                        </a:moveTo>
                        <a:cubicBezTo>
                          <a:pt x="199865" y="-5083"/>
                          <a:pt x="301832" y="26146"/>
                          <a:pt x="486978" y="0"/>
                        </a:cubicBezTo>
                        <a:cubicBezTo>
                          <a:pt x="672124" y="-26146"/>
                          <a:pt x="662929" y="19603"/>
                          <a:pt x="788440" y="0"/>
                        </a:cubicBezTo>
                        <a:cubicBezTo>
                          <a:pt x="913951" y="-19603"/>
                          <a:pt x="1303273" y="5321"/>
                          <a:pt x="1553690" y="0"/>
                        </a:cubicBezTo>
                        <a:cubicBezTo>
                          <a:pt x="1804107" y="-5321"/>
                          <a:pt x="1810511" y="54213"/>
                          <a:pt x="2040668" y="0"/>
                        </a:cubicBezTo>
                        <a:cubicBezTo>
                          <a:pt x="2270825" y="-54213"/>
                          <a:pt x="2317823" y="29722"/>
                          <a:pt x="2527645" y="0"/>
                        </a:cubicBezTo>
                        <a:cubicBezTo>
                          <a:pt x="2737467" y="-29722"/>
                          <a:pt x="3030536" y="10965"/>
                          <a:pt x="3292896" y="0"/>
                        </a:cubicBezTo>
                        <a:cubicBezTo>
                          <a:pt x="3555256" y="-10965"/>
                          <a:pt x="3578688" y="3399"/>
                          <a:pt x="3687116" y="0"/>
                        </a:cubicBezTo>
                        <a:cubicBezTo>
                          <a:pt x="3795544" y="-3399"/>
                          <a:pt x="4100014" y="87081"/>
                          <a:pt x="4452366" y="0"/>
                        </a:cubicBezTo>
                        <a:cubicBezTo>
                          <a:pt x="4804718" y="-87081"/>
                          <a:pt x="4908338" y="61187"/>
                          <a:pt x="5217617" y="0"/>
                        </a:cubicBezTo>
                        <a:cubicBezTo>
                          <a:pt x="5526896" y="-61187"/>
                          <a:pt x="5619127" y="50363"/>
                          <a:pt x="5797352" y="0"/>
                        </a:cubicBezTo>
                        <a:cubicBezTo>
                          <a:pt x="5975578" y="-50363"/>
                          <a:pt x="6281068" y="55479"/>
                          <a:pt x="6562602" y="0"/>
                        </a:cubicBezTo>
                        <a:cubicBezTo>
                          <a:pt x="6844136" y="-55479"/>
                          <a:pt x="6834612" y="52617"/>
                          <a:pt x="7049580" y="0"/>
                        </a:cubicBezTo>
                        <a:cubicBezTo>
                          <a:pt x="7264548" y="-52617"/>
                          <a:pt x="7358160" y="32470"/>
                          <a:pt x="7536557" y="0"/>
                        </a:cubicBezTo>
                        <a:cubicBezTo>
                          <a:pt x="7714954" y="-32470"/>
                          <a:pt x="7954600" y="11964"/>
                          <a:pt x="8209050" y="0"/>
                        </a:cubicBezTo>
                        <a:cubicBezTo>
                          <a:pt x="8463500" y="-11964"/>
                          <a:pt x="8530839" y="26999"/>
                          <a:pt x="8696028" y="0"/>
                        </a:cubicBezTo>
                        <a:cubicBezTo>
                          <a:pt x="8861217" y="-26999"/>
                          <a:pt x="9153788" y="16265"/>
                          <a:pt x="9275763" y="0"/>
                        </a:cubicBezTo>
                        <a:cubicBezTo>
                          <a:pt x="9307440" y="85801"/>
                          <a:pt x="9251500" y="187017"/>
                          <a:pt x="9275763" y="307777"/>
                        </a:cubicBezTo>
                        <a:cubicBezTo>
                          <a:pt x="9075908" y="338350"/>
                          <a:pt x="8780932" y="290443"/>
                          <a:pt x="8603270" y="307777"/>
                        </a:cubicBezTo>
                        <a:cubicBezTo>
                          <a:pt x="8425608" y="325111"/>
                          <a:pt x="8363108" y="275477"/>
                          <a:pt x="8301808" y="307777"/>
                        </a:cubicBezTo>
                        <a:cubicBezTo>
                          <a:pt x="8240508" y="340077"/>
                          <a:pt x="8073346" y="300354"/>
                          <a:pt x="7907588" y="307777"/>
                        </a:cubicBezTo>
                        <a:cubicBezTo>
                          <a:pt x="7741830" y="315200"/>
                          <a:pt x="7405181" y="227459"/>
                          <a:pt x="7142338" y="307777"/>
                        </a:cubicBezTo>
                        <a:cubicBezTo>
                          <a:pt x="6879495" y="388095"/>
                          <a:pt x="6763715" y="287129"/>
                          <a:pt x="6562602" y="307777"/>
                        </a:cubicBezTo>
                        <a:cubicBezTo>
                          <a:pt x="6361489" y="328425"/>
                          <a:pt x="6304960" y="283370"/>
                          <a:pt x="6168382" y="307777"/>
                        </a:cubicBezTo>
                        <a:cubicBezTo>
                          <a:pt x="6031804" y="332184"/>
                          <a:pt x="5708616" y="280928"/>
                          <a:pt x="5588647" y="307777"/>
                        </a:cubicBezTo>
                        <a:cubicBezTo>
                          <a:pt x="5468678" y="334626"/>
                          <a:pt x="5419678" y="300550"/>
                          <a:pt x="5287185" y="307777"/>
                        </a:cubicBezTo>
                        <a:cubicBezTo>
                          <a:pt x="5154692" y="315004"/>
                          <a:pt x="5121369" y="275992"/>
                          <a:pt x="4985723" y="307777"/>
                        </a:cubicBezTo>
                        <a:cubicBezTo>
                          <a:pt x="4850077" y="339562"/>
                          <a:pt x="4619657" y="264181"/>
                          <a:pt x="4405987" y="307777"/>
                        </a:cubicBezTo>
                        <a:cubicBezTo>
                          <a:pt x="4192317" y="351373"/>
                          <a:pt x="4198396" y="267742"/>
                          <a:pt x="4011767" y="307777"/>
                        </a:cubicBezTo>
                        <a:cubicBezTo>
                          <a:pt x="3825138" y="347812"/>
                          <a:pt x="3504621" y="232648"/>
                          <a:pt x="3339275" y="307777"/>
                        </a:cubicBezTo>
                        <a:cubicBezTo>
                          <a:pt x="3173929" y="382906"/>
                          <a:pt x="3124216" y="306994"/>
                          <a:pt x="2945055" y="307777"/>
                        </a:cubicBezTo>
                        <a:cubicBezTo>
                          <a:pt x="2765894" y="308560"/>
                          <a:pt x="2430506" y="239068"/>
                          <a:pt x="2272562" y="307777"/>
                        </a:cubicBezTo>
                        <a:cubicBezTo>
                          <a:pt x="2114618" y="376486"/>
                          <a:pt x="2051068" y="274454"/>
                          <a:pt x="1971100" y="307777"/>
                        </a:cubicBezTo>
                        <a:cubicBezTo>
                          <a:pt x="1891132" y="341100"/>
                          <a:pt x="1462649" y="247846"/>
                          <a:pt x="1298607" y="307777"/>
                        </a:cubicBezTo>
                        <a:cubicBezTo>
                          <a:pt x="1134565" y="367708"/>
                          <a:pt x="998047" y="291603"/>
                          <a:pt x="904387" y="307777"/>
                        </a:cubicBezTo>
                        <a:cubicBezTo>
                          <a:pt x="810727" y="323951"/>
                          <a:pt x="692605" y="301016"/>
                          <a:pt x="602925" y="307777"/>
                        </a:cubicBezTo>
                        <a:cubicBezTo>
                          <a:pt x="513245" y="314538"/>
                          <a:pt x="182730" y="294281"/>
                          <a:pt x="0" y="307777"/>
                        </a:cubicBezTo>
                        <a:cubicBezTo>
                          <a:pt x="-20739" y="207084"/>
                          <a:pt x="811" y="88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5. ONTWERP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C7AAE1-B80B-4F01-98EB-E686BDF8BB15}"/>
              </a:ext>
            </a:extLst>
          </p:cNvPr>
          <p:cNvSpPr txBox="1"/>
          <p:nvPr/>
        </p:nvSpPr>
        <p:spPr>
          <a:xfrm>
            <a:off x="1214844" y="1236161"/>
            <a:ext cx="3893493" cy="356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</a:rPr>
              <a:t>+ 33.000 bloembollen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Crocus</a:t>
            </a: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Narcis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Hyacint</a:t>
            </a: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Prairielelie</a:t>
            </a:r>
          </a:p>
          <a:p>
            <a:pPr>
              <a:lnSpc>
                <a:spcPct val="150000"/>
              </a:lnSpc>
            </a:pPr>
            <a:r>
              <a:rPr lang="nl-BE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Sierui</a:t>
            </a: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nl-BE" sz="14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 descr="Afbeelding met pijl&#10;&#10;Automatisch gegenereerde beschrijving">
            <a:extLst>
              <a:ext uri="{FF2B5EF4-FFF2-40B4-BE49-F238E27FC236}">
                <a16:creationId xmlns:a16="http://schemas.microsoft.com/office/drawing/2014/main" id="{412AD44B-FD94-411A-A993-F7E28506D5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909" y="1307802"/>
            <a:ext cx="3209383" cy="362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6780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369</Words>
  <Application>Microsoft Office PowerPoint</Application>
  <PresentationFormat>Breedbeeld</PresentationFormat>
  <Paragraphs>102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Ilse Vansevenant</dc:creator>
  <cp:lastModifiedBy>Jacob Meyfroodt</cp:lastModifiedBy>
  <cp:revision>21</cp:revision>
  <dcterms:created xsi:type="dcterms:W3CDTF">2021-01-13T08:04:38Z</dcterms:created>
  <dcterms:modified xsi:type="dcterms:W3CDTF">2021-01-18T10:56:38Z</dcterms:modified>
</cp:coreProperties>
</file>