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564" r:id="rId2"/>
    <p:sldId id="683" r:id="rId3"/>
    <p:sldId id="593" r:id="rId4"/>
    <p:sldId id="684" r:id="rId5"/>
    <p:sldId id="662" r:id="rId6"/>
    <p:sldId id="672" r:id="rId7"/>
    <p:sldId id="687" r:id="rId8"/>
    <p:sldId id="689" r:id="rId9"/>
    <p:sldId id="690" r:id="rId10"/>
    <p:sldId id="691" r:id="rId11"/>
    <p:sldId id="685" r:id="rId12"/>
    <p:sldId id="638" r:id="rId13"/>
    <p:sldId id="677" r:id="rId14"/>
    <p:sldId id="688" r:id="rId15"/>
    <p:sldId id="664" r:id="rId16"/>
    <p:sldId id="686" r:id="rId17"/>
    <p:sldId id="576" r:id="rId18"/>
    <p:sldId id="577" r:id="rId19"/>
    <p:sldId id="649" r:id="rId20"/>
    <p:sldId id="671" r:id="rId21"/>
    <p:sldId id="681" r:id="rId22"/>
    <p:sldId id="567" r:id="rId23"/>
    <p:sldId id="583" r:id="rId24"/>
    <p:sldId id="602" r:id="rId25"/>
    <p:sldId id="525" r:id="rId26"/>
    <p:sldId id="433" r:id="rId27"/>
    <p:sldId id="540" r:id="rId28"/>
    <p:sldId id="535" r:id="rId29"/>
    <p:sldId id="537" r:id="rId30"/>
    <p:sldId id="534" r:id="rId31"/>
    <p:sldId id="348" r:id="rId32"/>
    <p:sldId id="436" r:id="rId33"/>
    <p:sldId id="382" r:id="rId34"/>
    <p:sldId id="538" r:id="rId35"/>
    <p:sldId id="365" r:id="rId36"/>
    <p:sldId id="539" r:id="rId37"/>
    <p:sldId id="343" r:id="rId38"/>
    <p:sldId id="445" r:id="rId39"/>
    <p:sldId id="440" r:id="rId40"/>
    <p:sldId id="409" r:id="rId41"/>
    <p:sldId id="692" r:id="rId4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De Witte" initials="SDW" lastIdx="1" clrIdx="0">
    <p:extLst>
      <p:ext uri="{19B8F6BF-5375-455C-9EA6-DF929625EA0E}">
        <p15:presenceInfo xmlns:p15="http://schemas.microsoft.com/office/powerpoint/2012/main" userId="S::simon.dewitte@brugge.be::c5874801-b027-495b-bd9e-ffc210236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7309" autoAdjust="0"/>
  </p:normalViewPr>
  <p:slideViewPr>
    <p:cSldViewPr snapToGrid="0">
      <p:cViewPr varScale="1">
        <p:scale>
          <a:sx n="99" d="100"/>
          <a:sy n="99" d="100"/>
        </p:scale>
        <p:origin x="10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47F65-680D-4981-A1B2-C05A59060570}" type="datetimeFigureOut">
              <a:rPr lang="nl-BE" smtClean="0"/>
              <a:t>21/04/2021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5D5D-00E8-41E3-B08C-5794C27DEC8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089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Pagina 241 T4 schema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171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 de extra uitgaven beperkten we ons tot de uitgaven die rechtstreeks betrekking hebben op Corona.</a:t>
            </a:r>
            <a:br>
              <a:rPr lang="nl-BE" dirty="0"/>
            </a:br>
            <a:r>
              <a:rPr lang="nl-BE" dirty="0"/>
              <a:t>Heel wat diensten hebben hun dienstverlening corona-veilig georganiseerd of aangepast… Dit waren geen extra kredieten, maar louter een andere besteding van de beschikbare budgetten.</a:t>
            </a:r>
            <a:br>
              <a:rPr lang="nl-BE" dirty="0"/>
            </a:br>
            <a:r>
              <a:rPr lang="nl-BE" dirty="0"/>
              <a:t>Moesten we al deze zaken hier ook in verrekenen kunnen we bij wijze van spreken de helft van alle werkingskosten aan Corona toewijzen, wat uiteraard een vertekend beeld zou geven.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263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Musea 65% gerecupereerd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6105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Toelagen 83 miljoen, waarvan 60 miljoen richting </a:t>
            </a:r>
            <a:r>
              <a:rPr lang="nl-BE" dirty="0" err="1"/>
              <a:t>Mintus</a:t>
            </a:r>
            <a:r>
              <a:rPr lang="nl-BE" dirty="0"/>
              <a:t> / Politie / hulpverleningszone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11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Parkeren initieel = 8,3 </a:t>
            </a:r>
            <a:br>
              <a:rPr lang="nl-BE" dirty="0"/>
            </a:br>
            <a:r>
              <a:rPr lang="nl-BE" dirty="0"/>
              <a:t>8,3 – 3,9 = 4,4</a:t>
            </a:r>
          </a:p>
          <a:p>
            <a:endParaRPr lang="nl-BE" dirty="0"/>
          </a:p>
          <a:p>
            <a:r>
              <a:rPr lang="nl-BE" dirty="0"/>
              <a:t>Musea initieel</a:t>
            </a:r>
            <a:br>
              <a:rPr lang="nl-BE" dirty="0"/>
            </a:br>
            <a:r>
              <a:rPr lang="nl-BE" dirty="0"/>
              <a:t>6,2 </a:t>
            </a:r>
            <a:r>
              <a:rPr lang="nl-BE" dirty="0">
                <a:sym typeface="Wingdings" panose="05000000000000000000" pitchFamily="2" charset="2"/>
              </a:rPr>
              <a:t> 1,8 = -4,3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142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Aanvullende personenbelasting: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daling geboekt met 1,4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t.o.v. 2019</a:t>
            </a:r>
          </a:p>
          <a:p>
            <a:pPr lvl="0"/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 daling APB </a:t>
            </a:r>
            <a:r>
              <a:rPr lang="nl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volgens aanslagjaar 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(AJ 2019 = 37,77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AJ 2020 = 37,2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 </a:t>
            </a:r>
            <a:b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Volgens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inkohierngsritme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komt dit gespreid binnen. Over meerdere budgetjaren.  Tragere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inkohiering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verklaart dus grootste deel daling APB.</a:t>
            </a:r>
          </a:p>
          <a:p>
            <a:pPr lvl="0"/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Opcentiemen onroerende voorheffing (daling geboekt met 4,3)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daling voor een groot deel te verklaren door daling </a:t>
            </a:r>
            <a:r>
              <a:rPr lang="nl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belastbaar 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kadastraal inkomen (2019 = 89,70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2020 = 86,02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1"/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vooral door vrijstelling materieel en outillage (2019= 6,79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2020 = 3,44)</a:t>
            </a:r>
          </a:p>
          <a:p>
            <a:pPr lvl="1"/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daarnaast ook afhankelijk van tempo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inkohiering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zo is in maart 2021 2,8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OOV doorgestort dat betrekking heeft op aanslagjaar</a:t>
            </a:r>
            <a:b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2019 (aanslagbiljet pas in december 2020 verzonden)</a:t>
            </a:r>
          </a:p>
          <a:p>
            <a:pPr lvl="1"/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Materieel &amp; outillage = nieuwe investeringen (machines) die vrijgesteld zijn van onroerende voorheffing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8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91/136   = 67% afkomstig van gemeentefonds / aanvullende dotaties bij de stad</a:t>
            </a:r>
          </a:p>
          <a:p>
            <a:r>
              <a:rPr lang="nl-BE" dirty="0"/>
              <a:t>24 / 136 = 17% afkomstig onderwijzend personeel</a:t>
            </a:r>
          </a:p>
          <a:p>
            <a:r>
              <a:rPr lang="nl-BE" dirty="0"/>
              <a:t>Samen dus 84%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35D5D-00E8-41E3-B08C-5794C27DEC81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274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13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903929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2134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257188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45836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849585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289427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6682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795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197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916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943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218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491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419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954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60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accent2"/>
            </a:gs>
            <a:gs pos="100000">
              <a:srgbClr val="00B050"/>
            </a:gs>
            <a:gs pos="0">
              <a:schemeClr val="bg2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6C2359-C2F7-4463-B75A-DCC240B791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620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Worksheet.xls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DD33155-7E9A-41F8-90D3-737152E5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02" y="-104326"/>
            <a:ext cx="245806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FCF29E-63DB-4882-845F-82AF9FE203F7}"/>
              </a:ext>
            </a:extLst>
          </p:cNvPr>
          <p:cNvSpPr txBox="1"/>
          <p:nvPr/>
        </p:nvSpPr>
        <p:spPr>
          <a:xfrm>
            <a:off x="2751957" y="436965"/>
            <a:ext cx="95073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Brugge</a:t>
            </a:r>
            <a:r>
              <a:rPr kumimoji="0" lang="nl-BE" sz="6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BE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Stad</a:t>
            </a:r>
            <a:r>
              <a:rPr kumimoji="0" lang="nl-BE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en </a:t>
            </a:r>
            <a:r>
              <a:rPr kumimoji="0" lang="nl-BE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OCMW</a:t>
            </a:r>
            <a:r>
              <a:rPr kumimoji="0" lang="nl-BE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Jaarrekening </a:t>
            </a: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64C8F3-E820-476B-A44F-A799A4ACCCF3}"/>
              </a:ext>
            </a:extLst>
          </p:cNvPr>
          <p:cNvSpPr txBox="1"/>
          <p:nvPr/>
        </p:nvSpPr>
        <p:spPr>
          <a:xfrm>
            <a:off x="885309" y="2147712"/>
            <a:ext cx="2703871" cy="444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FC77200-6101-4E49-8010-AF3BF62520C8}"/>
              </a:ext>
            </a:extLst>
          </p:cNvPr>
          <p:cNvSpPr txBox="1"/>
          <p:nvPr/>
        </p:nvSpPr>
        <p:spPr>
          <a:xfrm>
            <a:off x="4201051" y="5636434"/>
            <a:ext cx="65777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Schepen van Financiën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latin typeface="Century Gothic" panose="020B0502020202020204"/>
              </a:rPr>
              <a:t>Mercedes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Van Volcem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algn="ctr" defTabSz="457200">
              <a:defRPr/>
            </a:pPr>
            <a:r>
              <a:rPr lang="nl-NL" b="1" dirty="0" err="1"/>
              <a:t>Berek</a:t>
            </a:r>
            <a:r>
              <a:rPr lang="nl-NL" b="1" dirty="0"/>
              <a:t> 19/04/2021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FF"/>
              </a:highligh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342A261-FAAD-43CC-BB7E-38A88E28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A4C25A2-D61B-43CD-B6C6-91F012A3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064" y="-41660"/>
            <a:ext cx="9071936" cy="56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8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dvAuto="50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10471473-A80A-42CE-9CF5-B6CB7F601809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323A177-692A-4DDA-A422-4612CB946704}"/>
              </a:ext>
            </a:extLst>
          </p:cNvPr>
          <p:cNvSpPr txBox="1"/>
          <p:nvPr/>
        </p:nvSpPr>
        <p:spPr>
          <a:xfrm>
            <a:off x="3196148" y="39848"/>
            <a:ext cx="8620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67B2EB1-38B9-403E-89BF-8F13E5A60BE7}"/>
              </a:ext>
            </a:extLst>
          </p:cNvPr>
          <p:cNvSpPr/>
          <p:nvPr/>
        </p:nvSpPr>
        <p:spPr>
          <a:xfrm>
            <a:off x="4048046" y="1671468"/>
            <a:ext cx="8434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b="1" u="sng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l-BE" b="1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30F7FE0B-F7F7-4719-A1A4-7BCAF0475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845912"/>
              </p:ext>
            </p:extLst>
          </p:nvPr>
        </p:nvGraphicFramePr>
        <p:xfrm>
          <a:off x="4289134" y="2274459"/>
          <a:ext cx="6760621" cy="2103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860709">
                  <a:extLst>
                    <a:ext uri="{9D8B030D-6E8A-4147-A177-3AD203B41FA5}">
                      <a16:colId xmlns:a16="http://schemas.microsoft.com/office/drawing/2014/main" val="368903177"/>
                    </a:ext>
                  </a:extLst>
                </a:gridCol>
                <a:gridCol w="899912">
                  <a:extLst>
                    <a:ext uri="{9D8B030D-6E8A-4147-A177-3AD203B41FA5}">
                      <a16:colId xmlns:a16="http://schemas.microsoft.com/office/drawing/2014/main" val="2474077620"/>
                    </a:ext>
                  </a:extLst>
                </a:gridCol>
              </a:tblGrid>
              <a:tr h="330332">
                <a:tc gridSpan="2">
                  <a:txBody>
                    <a:bodyPr/>
                    <a:lstStyle/>
                    <a:p>
                      <a:pPr algn="ctr" fontAlgn="b"/>
                      <a:endParaRPr lang="nl-BE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541999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u="sng" strike="noStrike" dirty="0">
                          <a:effectLst/>
                        </a:rPr>
                        <a:t>Tussenkomsten hogere overheden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800" b="1" i="0" u="sng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5,2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48146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58685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Noodfonds Musea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94908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Noodfonds Vrije tijd (sport, jeugd, cultuur)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49326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Armoedefonds</a:t>
                      </a:r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405397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Noodopvang kinderen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7163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Tussenkomst Mondmaskers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750330"/>
                  </a:ext>
                </a:extLst>
              </a:tr>
            </a:tbl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11CB3E54-BABB-4DEE-919C-FE5A52CC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160" y="452162"/>
            <a:ext cx="644920" cy="64492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EF127C1-352E-4B75-A9B5-37846B66EDB8}"/>
              </a:ext>
            </a:extLst>
          </p:cNvPr>
          <p:cNvSpPr txBox="1"/>
          <p:nvPr/>
        </p:nvSpPr>
        <p:spPr>
          <a:xfrm>
            <a:off x="3182672" y="662084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Zie coronaluikje pagina 5 boekdeel 2</a:t>
            </a:r>
          </a:p>
        </p:txBody>
      </p:sp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451BB572-77C3-408B-9135-DE980776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9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F760803-2086-4E4F-A01E-E706F76FF5C7}"/>
              </a:ext>
            </a:extLst>
          </p:cNvPr>
          <p:cNvSpPr txBox="1"/>
          <p:nvPr/>
        </p:nvSpPr>
        <p:spPr>
          <a:xfrm>
            <a:off x="4563017" y="672485"/>
            <a:ext cx="89880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 - OCMW</a:t>
            </a: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C9114EA-B1DD-47B7-8523-9288A09BCA47}"/>
              </a:ext>
            </a:extLst>
          </p:cNvPr>
          <p:cNvSpPr/>
          <p:nvPr/>
        </p:nvSpPr>
        <p:spPr>
          <a:xfrm>
            <a:off x="4282986" y="1861930"/>
            <a:ext cx="68510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bijkomende financiële impact voor het </a:t>
            </a:r>
            <a:r>
              <a:rPr kumimoji="0" lang="nl-N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OCMW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eerder beperkt in 2020.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voornaamste corona-gerelateerde uitgaven gebeurden binnen de reguliere budgetten.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 het sociaal relancebudget van ongeveer 2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 die het OCMW van de stad en de Vlaamse Gemeenschap kreeg, werd ongeveer 0,6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 aangewend in 2020.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overige middelen blijven noodzakelijk om de toekomstige financiële coronagevolgen te kunnen blijven opvangen.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9353A5-8C3D-4F7C-9A6B-1238E0DD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948" y="672485"/>
            <a:ext cx="824737" cy="82473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30F9635-CB9A-4577-9F4D-40F087504702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93A68D6-0BDB-48C6-A11D-EC2E33DE0695}"/>
              </a:ext>
            </a:extLst>
          </p:cNvPr>
          <p:cNvSpPr txBox="1"/>
          <p:nvPr/>
        </p:nvSpPr>
        <p:spPr>
          <a:xfrm>
            <a:off x="3182672" y="662084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Zie coronaluikje pagina 5 boekdeel 2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6469D56-0CBB-4748-A2CD-05024770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8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FFC9320B-A46D-4CE7-8B04-080B0D66B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AAC80D-F15E-4A06-909D-74E74333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BF0ED9B-D2AC-4F5D-B504-3FDCA63D241F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E49763F5-55D8-4AE0-AC8A-BD5CA0CFBD90}"/>
              </a:ext>
            </a:extLst>
          </p:cNvPr>
          <p:cNvSpPr/>
          <p:nvPr/>
        </p:nvSpPr>
        <p:spPr>
          <a:xfrm rot="5400000">
            <a:off x="885558" y="396305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C6FA7E8-F26E-4D3B-AFF2-CCCD37D21A22}"/>
              </a:ext>
            </a:extLst>
          </p:cNvPr>
          <p:cNvSpPr txBox="1"/>
          <p:nvPr/>
        </p:nvSpPr>
        <p:spPr>
          <a:xfrm>
            <a:off x="3339265" y="288719"/>
            <a:ext cx="8717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Geconsolideerde</a:t>
            </a:r>
            <a:br>
              <a:rPr lang="nl-BE" sz="3600" dirty="0"/>
            </a:br>
            <a:r>
              <a:rPr lang="nl-BE" sz="3600" dirty="0"/>
              <a:t>exploitatie uitgaven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E0E546F-FB6C-4FD5-AD3E-55E8A51C7F71}"/>
              </a:ext>
            </a:extLst>
          </p:cNvPr>
          <p:cNvGrpSpPr/>
          <p:nvPr/>
        </p:nvGrpSpPr>
        <p:grpSpPr>
          <a:xfrm>
            <a:off x="10780160" y="129702"/>
            <a:ext cx="1289840" cy="644920"/>
            <a:chOff x="6930761" y="726814"/>
            <a:chExt cx="1289840" cy="644920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4820ED1B-81B2-4CE6-BA85-5C96F03D4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0761" y="726814"/>
              <a:ext cx="644920" cy="64492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4CF1B7E3-FAC6-4699-B9BD-CF0DEE26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5681" y="726814"/>
              <a:ext cx="644920" cy="644920"/>
            </a:xfrm>
            <a:prstGeom prst="rect">
              <a:avLst/>
            </a:prstGeom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618AF8-6DD1-4E4D-AB29-5D4C39E9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180" y="1855163"/>
            <a:ext cx="8181029" cy="3287287"/>
          </a:xfrm>
          <a:prstGeom prst="rect">
            <a:avLst/>
          </a:prstGeom>
        </p:spPr>
      </p:pic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CFE86C61-1ED2-45A5-838B-1C8C1D3C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D67BB13-0028-4C30-9B0E-FAADB0F46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572" y="5279500"/>
            <a:ext cx="200025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4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448D5DEC-B70E-48DF-AC1F-E8685EC0CA2F}"/>
              </a:ext>
            </a:extLst>
          </p:cNvPr>
          <p:cNvSpPr/>
          <p:nvPr/>
        </p:nvSpPr>
        <p:spPr>
          <a:xfrm rot="5400000">
            <a:off x="885558" y="396305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0D79AF2-7D8A-42B7-A33D-252599D15312}"/>
              </a:ext>
            </a:extLst>
          </p:cNvPr>
          <p:cNvSpPr txBox="1"/>
          <p:nvPr/>
        </p:nvSpPr>
        <p:spPr>
          <a:xfrm>
            <a:off x="3530456" y="581413"/>
            <a:ext cx="516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Evolutie personeelskosten </a:t>
            </a:r>
            <a:r>
              <a:rPr lang="nl-BE" b="1" dirty="0">
                <a:solidFill>
                  <a:srgbClr val="C00000"/>
                </a:solidFill>
                <a:highlight>
                  <a:srgbClr val="FFFFFF"/>
                </a:highlight>
              </a:rPr>
              <a:t>stad</a:t>
            </a:r>
            <a:r>
              <a:rPr lang="nl-BE" dirty="0"/>
              <a:t> in </a:t>
            </a:r>
            <a:r>
              <a:rPr lang="nl-BE" dirty="0" err="1"/>
              <a:t>mio</a:t>
            </a:r>
            <a:r>
              <a:rPr lang="nl-BE" dirty="0"/>
              <a:t> euro</a:t>
            </a:r>
          </a:p>
          <a:p>
            <a:endParaRPr lang="nl-BE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2C30E98-137F-462E-A780-1F683D06EFE1}"/>
              </a:ext>
            </a:extLst>
          </p:cNvPr>
          <p:cNvSpPr/>
          <p:nvPr/>
        </p:nvSpPr>
        <p:spPr>
          <a:xfrm>
            <a:off x="4089367" y="3796145"/>
            <a:ext cx="78347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u="sng" dirty="0"/>
              <a:t>Bruto personeelskost exclusief onderwijs: ↑ € 1,3 miljoen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Geen technische werkloosheid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Indexoverschrijding april 2020 + jaarlijkse anciënniteit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/>
              <a:t>Corona zorgde voor beperkte daling: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/>
              <a:t>Corona-ouderschapsverlof / ziekte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/>
              <a:t>Minder onregelmatige prestaties (cultuur)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dirty="0"/>
              <a:t>Uitgestelde selecties + aanwervingen</a:t>
            </a:r>
          </a:p>
          <a:p>
            <a:pPr lvl="1"/>
            <a:endParaRPr lang="nl-BE" b="1" u="sng" dirty="0"/>
          </a:p>
          <a:p>
            <a:r>
              <a:rPr lang="nl-BE" b="1" u="sng" dirty="0"/>
              <a:t>Netto-personeelskost gedaald omwille van tussenkomst responsabiliseringsbijdrage ( € 2,4 miljoen)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endParaRPr lang="nl-BE" dirty="0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636B3ED7-CF88-4BBE-AA30-A75547CFF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843172"/>
              </p:ext>
            </p:extLst>
          </p:nvPr>
        </p:nvGraphicFramePr>
        <p:xfrm>
          <a:off x="4156073" y="1145286"/>
          <a:ext cx="6893682" cy="2521552"/>
        </p:xfrm>
        <a:graphic>
          <a:graphicData uri="http://schemas.openxmlformats.org/drawingml/2006/table">
            <a:tbl>
              <a:tblPr/>
              <a:tblGrid>
                <a:gridCol w="4221309">
                  <a:extLst>
                    <a:ext uri="{9D8B030D-6E8A-4147-A177-3AD203B41FA5}">
                      <a16:colId xmlns:a16="http://schemas.microsoft.com/office/drawing/2014/main" val="1189108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01200003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1797266061"/>
                    </a:ext>
                  </a:extLst>
                </a:gridCol>
                <a:gridCol w="945173">
                  <a:extLst>
                    <a:ext uri="{9D8B030D-6E8A-4147-A177-3AD203B41FA5}">
                      <a16:colId xmlns:a16="http://schemas.microsoft.com/office/drawing/2014/main" val="2792417918"/>
                    </a:ext>
                  </a:extLst>
                </a:gridCol>
              </a:tblGrid>
              <a:tr h="282791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Totaal personeelskosten (cf. ook J5-schema)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836114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Bruto-personeelskost inclusief onderwijs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17073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Bruto-personeelskost exclusief onderwijs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85,8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87,1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232518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Personeelsontvangsten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81977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 Toelagen gesco's / regularisatiepremie (*)</a:t>
                      </a: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712281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 Toelagen personeel onderwijs (100% gesubsidieerd)</a:t>
                      </a: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880488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 Overige personeelstoelagen</a:t>
                      </a: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690890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 Terugvordering personeelsuitgaven</a:t>
                      </a: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276045"/>
                  </a:ext>
                </a:extLst>
              </a:tr>
              <a:tr h="247442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 Tussenkomst responsabiliseringsbijdrage</a:t>
                      </a:r>
                    </a:p>
                  </a:txBody>
                  <a:tcPr marL="17145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171365"/>
                  </a:ext>
                </a:extLst>
              </a:tr>
              <a:tr h="259225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Netto-personeelskost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76,6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817254"/>
                  </a:ext>
                </a:extLst>
              </a:tr>
            </a:tbl>
          </a:graphicData>
        </a:graphic>
      </p:graphicFrame>
      <p:sp>
        <p:nvSpPr>
          <p:cNvPr id="16" name="Tekstvak 15">
            <a:extLst>
              <a:ext uri="{FF2B5EF4-FFF2-40B4-BE49-F238E27FC236}">
                <a16:creationId xmlns:a16="http://schemas.microsoft.com/office/drawing/2014/main" id="{21663583-45D2-4F85-A298-83D19CDC85B0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E0BB7D9-F628-45D9-82D3-F378A2CA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160" y="452162"/>
            <a:ext cx="644920" cy="644920"/>
          </a:xfrm>
          <a:prstGeom prst="rect">
            <a:avLst/>
          </a:prstGeom>
        </p:spPr>
      </p:pic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D0102BCF-0DF0-4E80-9491-DE5B2122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51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448D5DEC-B70E-48DF-AC1F-E8685EC0CA2F}"/>
              </a:ext>
            </a:extLst>
          </p:cNvPr>
          <p:cNvSpPr/>
          <p:nvPr/>
        </p:nvSpPr>
        <p:spPr>
          <a:xfrm rot="5400000">
            <a:off x="885558" y="396305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8E9B5DC-C64E-472D-A64D-8AC6D5EE9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252" y="1658529"/>
            <a:ext cx="757625" cy="757625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30D79AF2-7D8A-42B7-A33D-252599D15312}"/>
              </a:ext>
            </a:extLst>
          </p:cNvPr>
          <p:cNvSpPr txBox="1"/>
          <p:nvPr/>
        </p:nvSpPr>
        <p:spPr>
          <a:xfrm>
            <a:off x="3530456" y="581413"/>
            <a:ext cx="502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Detail personeelskosten </a:t>
            </a:r>
            <a:r>
              <a:rPr lang="nl-BE" b="1" dirty="0">
                <a:solidFill>
                  <a:srgbClr val="C00000"/>
                </a:solidFill>
                <a:highlight>
                  <a:srgbClr val="FFFFFF"/>
                </a:highlight>
              </a:rPr>
              <a:t>stad</a:t>
            </a:r>
            <a:r>
              <a:rPr lang="nl-BE" dirty="0"/>
              <a:t> in </a:t>
            </a:r>
            <a:r>
              <a:rPr lang="nl-BE" dirty="0" err="1"/>
              <a:t>mio</a:t>
            </a:r>
            <a:r>
              <a:rPr lang="nl-BE" dirty="0"/>
              <a:t> euro</a:t>
            </a:r>
          </a:p>
          <a:p>
            <a:endParaRPr lang="nl-BE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2C30E98-137F-462E-A780-1F683D06EFE1}"/>
              </a:ext>
            </a:extLst>
          </p:cNvPr>
          <p:cNvSpPr/>
          <p:nvPr/>
        </p:nvSpPr>
        <p:spPr>
          <a:xfrm>
            <a:off x="4089367" y="3796145"/>
            <a:ext cx="7834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dirty="0"/>
          </a:p>
          <a:p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1663583-45D2-4F85-A298-83D19CDC85B0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1864A9C2-0763-474C-8781-B73911775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986848"/>
              </p:ext>
            </p:extLst>
          </p:nvPr>
        </p:nvGraphicFramePr>
        <p:xfrm>
          <a:off x="3816319" y="4263293"/>
          <a:ext cx="6642098" cy="2057400"/>
        </p:xfrm>
        <a:graphic>
          <a:graphicData uri="http://schemas.openxmlformats.org/drawingml/2006/table">
            <a:tbl>
              <a:tblPr/>
              <a:tblGrid>
                <a:gridCol w="3524048">
                  <a:extLst>
                    <a:ext uri="{9D8B030D-6E8A-4147-A177-3AD203B41FA5}">
                      <a16:colId xmlns:a16="http://schemas.microsoft.com/office/drawing/2014/main" val="4100383533"/>
                    </a:ext>
                  </a:extLst>
                </a:gridCol>
                <a:gridCol w="1065402">
                  <a:extLst>
                    <a:ext uri="{9D8B030D-6E8A-4147-A177-3AD203B41FA5}">
                      <a16:colId xmlns:a16="http://schemas.microsoft.com/office/drawing/2014/main" val="2495755424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719908682"/>
                    </a:ext>
                  </a:extLst>
                </a:gridCol>
                <a:gridCol w="978857">
                  <a:extLst>
                    <a:ext uri="{9D8B030D-6E8A-4147-A177-3AD203B41FA5}">
                      <a16:colId xmlns:a16="http://schemas.microsoft.com/office/drawing/2014/main" val="1671963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omschrijving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MJP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Jaarrekening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Realisatiegr</a:t>
                      </a:r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2193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 dirty="0">
                          <a:effectLst/>
                          <a:latin typeface="Tahoma" panose="020B0604030504040204" pitchFamily="34" charset="0"/>
                        </a:rPr>
                        <a:t>Politiek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 dirty="0">
                          <a:effectLst/>
                          <a:latin typeface="Tahoma" panose="020B060403050404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 dirty="0"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effectLst/>
                          <a:latin typeface="Tahoma" panose="020B060403050404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77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 dirty="0" err="1">
                          <a:effectLst/>
                          <a:latin typeface="Tahoma" panose="020B0604030504040204" pitchFamily="34" charset="0"/>
                        </a:rPr>
                        <a:t>Vastbenoemd</a:t>
                      </a:r>
                      <a:r>
                        <a:rPr lang="nl-BE" sz="1100" b="0" i="0" u="none" strike="noStrike" dirty="0">
                          <a:effectLst/>
                          <a:latin typeface="Tahoma" panose="020B0604030504040204" pitchFamily="34" charset="0"/>
                        </a:rPr>
                        <a:t>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22,5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21,2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 dirty="0">
                          <a:effectLst/>
                          <a:latin typeface="Tahoma" panose="020B0604030504040204" pitchFamily="34" charset="0"/>
                        </a:rPr>
                        <a:t>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5323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effectLst/>
                          <a:latin typeface="Tahoma" panose="020B0604030504040204" pitchFamily="34" charset="0"/>
                        </a:rPr>
                        <a:t>Niet-vastbenoemd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97%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67714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 dirty="0">
                          <a:effectLst/>
                          <a:latin typeface="Tahoma" panose="020B0604030504040204" pitchFamily="34" charset="0"/>
                        </a:rPr>
                        <a:t>Tijdelijke werkervaring (art 60 §7/TWE)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0328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effectLst/>
                          <a:latin typeface="Tahoma" panose="020B0604030504040204" pitchFamily="34" charset="0"/>
                        </a:rPr>
                        <a:t>Vakantiejobs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198%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5115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effectLst/>
                          <a:latin typeface="Tahoma" panose="020B0604030504040204" pitchFamily="34" charset="0"/>
                        </a:rPr>
                        <a:t>Overige kosten m.b.t.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458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effectLst/>
                          <a:latin typeface="Tahoma" panose="020B0604030504040204" pitchFamily="34" charset="0"/>
                        </a:rPr>
                        <a:t>Pensioenen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0" i="0" u="none" strike="noStrike">
                          <a:effectLst/>
                          <a:latin typeface="Tahoma" panose="020B0604030504040204" pitchFamily="34" charset="0"/>
                        </a:rPr>
                        <a:t>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2829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TOTAAL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32,3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714361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8353516-DFB3-42C5-97BE-CAFB5565C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467879"/>
              </p:ext>
            </p:extLst>
          </p:nvPr>
        </p:nvGraphicFramePr>
        <p:xfrm>
          <a:off x="3816318" y="1119012"/>
          <a:ext cx="6642099" cy="2057400"/>
        </p:xfrm>
        <a:graphic>
          <a:graphicData uri="http://schemas.openxmlformats.org/drawingml/2006/table">
            <a:tbl>
              <a:tblPr/>
              <a:tblGrid>
                <a:gridCol w="3503525">
                  <a:extLst>
                    <a:ext uri="{9D8B030D-6E8A-4147-A177-3AD203B41FA5}">
                      <a16:colId xmlns:a16="http://schemas.microsoft.com/office/drawing/2014/main" val="1513066299"/>
                    </a:ext>
                  </a:extLst>
                </a:gridCol>
                <a:gridCol w="1078984">
                  <a:extLst>
                    <a:ext uri="{9D8B030D-6E8A-4147-A177-3AD203B41FA5}">
                      <a16:colId xmlns:a16="http://schemas.microsoft.com/office/drawing/2014/main" val="608719379"/>
                    </a:ext>
                  </a:extLst>
                </a:gridCol>
                <a:gridCol w="1078984">
                  <a:extLst>
                    <a:ext uri="{9D8B030D-6E8A-4147-A177-3AD203B41FA5}">
                      <a16:colId xmlns:a16="http://schemas.microsoft.com/office/drawing/2014/main" val="1458302098"/>
                    </a:ext>
                  </a:extLst>
                </a:gridCol>
                <a:gridCol w="980606">
                  <a:extLst>
                    <a:ext uri="{9D8B030D-6E8A-4147-A177-3AD203B41FA5}">
                      <a16:colId xmlns:a16="http://schemas.microsoft.com/office/drawing/2014/main" val="135419611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omschrijving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MJP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Rekening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Realisatiegr</a:t>
                      </a:r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6773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Politiek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7041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Vastbenoemd niet-onderwijzend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3216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Niet-vastbenoemd niet-onderwijzend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150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Onderwijzend personeel ten laste van het bestuur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2585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 gesubsidieerd onderwijzend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6014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Overige kosten m.b.t. personeel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2817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Pensioenen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2666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TOTAAL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111,1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97%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32003"/>
                  </a:ext>
                </a:extLst>
              </a:tr>
            </a:tbl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2EDF9607-D1BA-4FA7-B6C6-D37A551BA4F3}"/>
              </a:ext>
            </a:extLst>
          </p:cNvPr>
          <p:cNvSpPr txBox="1"/>
          <p:nvPr/>
        </p:nvSpPr>
        <p:spPr>
          <a:xfrm>
            <a:off x="3589180" y="3749978"/>
            <a:ext cx="502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Detail personeelskosten </a:t>
            </a:r>
            <a:r>
              <a:rPr lang="nl-BE" b="1" dirty="0">
                <a:solidFill>
                  <a:srgbClr val="C00000"/>
                </a:solidFill>
                <a:highlight>
                  <a:srgbClr val="FFFFFF"/>
                </a:highlight>
              </a:rPr>
              <a:t>OCMW</a:t>
            </a:r>
            <a:r>
              <a:rPr lang="nl-BE" dirty="0"/>
              <a:t> in </a:t>
            </a:r>
            <a:r>
              <a:rPr lang="nl-BE" dirty="0" err="1"/>
              <a:t>mio</a:t>
            </a:r>
            <a:r>
              <a:rPr lang="nl-BE" dirty="0"/>
              <a:t> euro</a:t>
            </a:r>
          </a:p>
          <a:p>
            <a:endParaRPr lang="nl-BE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1947B4F-231B-4EEB-9125-200E7C89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322" y="4767537"/>
            <a:ext cx="824737" cy="824737"/>
          </a:xfrm>
          <a:prstGeom prst="rect">
            <a:avLst/>
          </a:prstGeom>
        </p:spPr>
      </p:pic>
      <p:sp>
        <p:nvSpPr>
          <p:cNvPr id="22" name="Tijdelijke aanduiding voor dianummer 3">
            <a:extLst>
              <a:ext uri="{FF2B5EF4-FFF2-40B4-BE49-F238E27FC236}">
                <a16:creationId xmlns:a16="http://schemas.microsoft.com/office/drawing/2014/main" id="{3ABC69FF-BAD2-456D-8EB9-858B43ED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F760803-2086-4E4F-A01E-E706F76FF5C7}"/>
              </a:ext>
            </a:extLst>
          </p:cNvPr>
          <p:cNvSpPr txBox="1"/>
          <p:nvPr/>
        </p:nvSpPr>
        <p:spPr>
          <a:xfrm>
            <a:off x="3204000" y="0"/>
            <a:ext cx="89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Evolutie personeelsaantallen 2018 - 2020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448D5DEC-B70E-48DF-AC1F-E8685EC0CA2F}"/>
              </a:ext>
            </a:extLst>
          </p:cNvPr>
          <p:cNvSpPr/>
          <p:nvPr/>
        </p:nvSpPr>
        <p:spPr>
          <a:xfrm rot="5400000">
            <a:off x="873244" y="396305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5C5F49-56C4-4235-8FD3-4E15B43A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39" y="553965"/>
            <a:ext cx="757625" cy="7576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80601A0-A365-4CFD-AD54-80B4753D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784" y="3016631"/>
            <a:ext cx="824737" cy="824737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3FA3A32C-3CFA-4AE9-A5B7-7EFDEA568270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CDFBEAE-3543-45F9-9326-FF5FCCAC7F82}"/>
              </a:ext>
            </a:extLst>
          </p:cNvPr>
          <p:cNvSpPr txBox="1"/>
          <p:nvPr/>
        </p:nvSpPr>
        <p:spPr>
          <a:xfrm>
            <a:off x="3548365" y="2288189"/>
            <a:ext cx="7462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nl-BE" sz="1400" b="1" dirty="0">
                <a:solidFill>
                  <a:srgbClr val="FFFF00"/>
                </a:solidFill>
              </a:rPr>
              <a:t>Aantal koppen quasi gelijk gebleven de laatste 3 jaar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848273D-240B-452C-B147-D28645E37A82}"/>
              </a:ext>
            </a:extLst>
          </p:cNvPr>
          <p:cNvSpPr txBox="1"/>
          <p:nvPr/>
        </p:nvSpPr>
        <p:spPr>
          <a:xfrm>
            <a:off x="3548365" y="4834549"/>
            <a:ext cx="78359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Aantal contractuelen daalt: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uitstroom naar andere juridische werkgever (</a:t>
            </a:r>
            <a:r>
              <a:rPr kumimoji="0" lang="nl-B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Mintus</a:t>
            </a:r>
            <a:r>
              <a:rPr lang="nl-BE" sz="1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nl-BE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 60, minder in 2020</a:t>
            </a:r>
            <a:b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nl-BE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Aantal statutairen daalt: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natuurlijke uitstroom (pensioen en ontslag)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contractuele vervanging (bij andere juridische werkgever)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421B443D-A308-4E8F-9101-832139165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491920"/>
              </p:ext>
            </p:extLst>
          </p:nvPr>
        </p:nvGraphicFramePr>
        <p:xfrm>
          <a:off x="3789784" y="3404939"/>
          <a:ext cx="5640144" cy="1337310"/>
        </p:xfrm>
        <a:graphic>
          <a:graphicData uri="http://schemas.openxmlformats.org/drawingml/2006/table">
            <a:tbl>
              <a:tblPr/>
              <a:tblGrid>
                <a:gridCol w="1188789">
                  <a:extLst>
                    <a:ext uri="{9D8B030D-6E8A-4147-A177-3AD203B41FA5}">
                      <a16:colId xmlns:a16="http://schemas.microsoft.com/office/drawing/2014/main" val="4067483265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2600597600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198026626"/>
                    </a:ext>
                  </a:extLst>
                </a:gridCol>
                <a:gridCol w="317010">
                  <a:extLst>
                    <a:ext uri="{9D8B030D-6E8A-4147-A177-3AD203B41FA5}">
                      <a16:colId xmlns:a16="http://schemas.microsoft.com/office/drawing/2014/main" val="1739037279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3277452760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2201591398"/>
                    </a:ext>
                  </a:extLst>
                </a:gridCol>
                <a:gridCol w="330219">
                  <a:extLst>
                    <a:ext uri="{9D8B030D-6E8A-4147-A177-3AD203B41FA5}">
                      <a16:colId xmlns:a16="http://schemas.microsoft.com/office/drawing/2014/main" val="3526126505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4116063269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2170363876"/>
                    </a:ext>
                  </a:extLst>
                </a:gridCol>
              </a:tblGrid>
              <a:tr h="207567"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430342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koppen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koppen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koppen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955987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Contractuelen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75613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Statutairen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005236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230082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133411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5B571FFB-12B0-49AF-AAD5-A0B96C651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663038"/>
              </p:ext>
            </p:extLst>
          </p:nvPr>
        </p:nvGraphicFramePr>
        <p:xfrm>
          <a:off x="3789784" y="1002813"/>
          <a:ext cx="5644762" cy="1337310"/>
        </p:xfrm>
        <a:graphic>
          <a:graphicData uri="http://schemas.openxmlformats.org/drawingml/2006/table">
            <a:tbl>
              <a:tblPr/>
              <a:tblGrid>
                <a:gridCol w="1176132">
                  <a:extLst>
                    <a:ext uri="{9D8B030D-6E8A-4147-A177-3AD203B41FA5}">
                      <a16:colId xmlns:a16="http://schemas.microsoft.com/office/drawing/2014/main" val="125110431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434184141"/>
                    </a:ext>
                  </a:extLst>
                </a:gridCol>
                <a:gridCol w="153855">
                  <a:extLst>
                    <a:ext uri="{9D8B030D-6E8A-4147-A177-3AD203B41FA5}">
                      <a16:colId xmlns:a16="http://schemas.microsoft.com/office/drawing/2014/main" val="2384071378"/>
                    </a:ext>
                  </a:extLst>
                </a:gridCol>
                <a:gridCol w="656447">
                  <a:extLst>
                    <a:ext uri="{9D8B030D-6E8A-4147-A177-3AD203B41FA5}">
                      <a16:colId xmlns:a16="http://schemas.microsoft.com/office/drawing/2014/main" val="3284482158"/>
                    </a:ext>
                  </a:extLst>
                </a:gridCol>
                <a:gridCol w="656447">
                  <a:extLst>
                    <a:ext uri="{9D8B030D-6E8A-4147-A177-3AD203B41FA5}">
                      <a16:colId xmlns:a16="http://schemas.microsoft.com/office/drawing/2014/main" val="1388921061"/>
                    </a:ext>
                  </a:extLst>
                </a:gridCol>
                <a:gridCol w="177788">
                  <a:extLst>
                    <a:ext uri="{9D8B030D-6E8A-4147-A177-3AD203B41FA5}">
                      <a16:colId xmlns:a16="http://schemas.microsoft.com/office/drawing/2014/main" val="1830458835"/>
                    </a:ext>
                  </a:extLst>
                </a:gridCol>
                <a:gridCol w="656447">
                  <a:extLst>
                    <a:ext uri="{9D8B030D-6E8A-4147-A177-3AD203B41FA5}">
                      <a16:colId xmlns:a16="http://schemas.microsoft.com/office/drawing/2014/main" val="2885511469"/>
                    </a:ext>
                  </a:extLst>
                </a:gridCol>
                <a:gridCol w="656447">
                  <a:extLst>
                    <a:ext uri="{9D8B030D-6E8A-4147-A177-3AD203B41FA5}">
                      <a16:colId xmlns:a16="http://schemas.microsoft.com/office/drawing/2014/main" val="2342083013"/>
                    </a:ext>
                  </a:extLst>
                </a:gridCol>
                <a:gridCol w="153855">
                  <a:extLst>
                    <a:ext uri="{9D8B030D-6E8A-4147-A177-3AD203B41FA5}">
                      <a16:colId xmlns:a16="http://schemas.microsoft.com/office/drawing/2014/main" val="242386229"/>
                    </a:ext>
                  </a:extLst>
                </a:gridCol>
                <a:gridCol w="656447">
                  <a:extLst>
                    <a:ext uri="{9D8B030D-6E8A-4147-A177-3AD203B41FA5}">
                      <a16:colId xmlns:a16="http://schemas.microsoft.com/office/drawing/2014/main" val="3536525450"/>
                    </a:ext>
                  </a:extLst>
                </a:gridCol>
                <a:gridCol w="656447">
                  <a:extLst>
                    <a:ext uri="{9D8B030D-6E8A-4147-A177-3AD203B41FA5}">
                      <a16:colId xmlns:a16="http://schemas.microsoft.com/office/drawing/2014/main" val="235387098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853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Koppen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Koppen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Koppen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0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Contractuelen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311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Statutairen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9595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5364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792324"/>
                  </a:ext>
                </a:extLst>
              </a:tr>
            </a:tbl>
          </a:graphicData>
        </a:graphic>
      </p:graphicFrame>
      <p:sp>
        <p:nvSpPr>
          <p:cNvPr id="20" name="Tijdelijke aanduiding voor dianummer 3">
            <a:extLst>
              <a:ext uri="{FF2B5EF4-FFF2-40B4-BE49-F238E27FC236}">
                <a16:creationId xmlns:a16="http://schemas.microsoft.com/office/drawing/2014/main" id="{298B6BAF-BEDF-41A0-BA94-7242E261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4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448D5DEC-B70E-48DF-AC1F-E8685EC0CA2F}"/>
              </a:ext>
            </a:extLst>
          </p:cNvPr>
          <p:cNvSpPr/>
          <p:nvPr/>
        </p:nvSpPr>
        <p:spPr>
          <a:xfrm rot="5400000">
            <a:off x="873244" y="396305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5C5F49-56C4-4235-8FD3-4E15B43A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078" y="73349"/>
            <a:ext cx="757625" cy="75762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7770F53-5820-4915-BA22-27628AFFE8DE}"/>
              </a:ext>
            </a:extLst>
          </p:cNvPr>
          <p:cNvSpPr txBox="1"/>
          <p:nvPr/>
        </p:nvSpPr>
        <p:spPr>
          <a:xfrm>
            <a:off x="3448228" y="522359"/>
            <a:ext cx="793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Bijdrage aan OCMW , </a:t>
            </a:r>
            <a:r>
              <a:rPr lang="nl-BE" dirty="0" err="1"/>
              <a:t>Mintus</a:t>
            </a:r>
            <a:r>
              <a:rPr lang="nl-BE" dirty="0"/>
              <a:t>, Politie &amp; Hulpverleningszone in </a:t>
            </a:r>
            <a:r>
              <a:rPr lang="nl-BE" dirty="0" err="1"/>
              <a:t>mio</a:t>
            </a:r>
            <a:r>
              <a:rPr lang="nl-BE" dirty="0"/>
              <a:t> euro</a:t>
            </a:r>
          </a:p>
          <a:p>
            <a:endParaRPr lang="nl-BE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47DA245-1600-4208-A5F0-0BE613A38125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AB5B2F-0F28-44F9-B396-9EBA26FA9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578" y="1745104"/>
            <a:ext cx="8230313" cy="4011516"/>
          </a:xfrm>
          <a:prstGeom prst="rect">
            <a:avLst/>
          </a:prstGeom>
        </p:spPr>
      </p:pic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D0436D6F-7B58-47B6-98D8-A968900C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94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4FE6069-5257-4B8F-9541-6351A857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010" y="0"/>
            <a:ext cx="8959298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82BC9A9-A267-41D4-8DBB-F37F2A0ED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68CDFE-4AF2-4782-AE0B-C553E938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A26F097-74DD-4F34-A74F-C6F475DC031E}"/>
              </a:ext>
            </a:extLst>
          </p:cNvPr>
          <p:cNvSpPr txBox="1"/>
          <p:nvPr/>
        </p:nvSpPr>
        <p:spPr>
          <a:xfrm>
            <a:off x="3256291" y="553086"/>
            <a:ext cx="89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Geconsolideerde exploitatie ontvangsten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3F92A448-3745-4E6D-8699-48B976DFBB10}"/>
              </a:ext>
            </a:extLst>
          </p:cNvPr>
          <p:cNvSpPr/>
          <p:nvPr/>
        </p:nvSpPr>
        <p:spPr>
          <a:xfrm rot="5400000">
            <a:off x="885558" y="431204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14920DE-EAC0-444B-8CE4-1F734D428F4A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8BF2E09-5386-4899-8408-9504B54142EB}"/>
              </a:ext>
            </a:extLst>
          </p:cNvPr>
          <p:cNvGrpSpPr/>
          <p:nvPr/>
        </p:nvGrpSpPr>
        <p:grpSpPr>
          <a:xfrm>
            <a:off x="10780160" y="28258"/>
            <a:ext cx="1289840" cy="644920"/>
            <a:chOff x="6930761" y="726814"/>
            <a:chExt cx="1289840" cy="644920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825A1E78-33A9-46F5-977B-2DDEAF05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0761" y="726814"/>
              <a:ext cx="644920" cy="64492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00E1924E-9243-4F28-8A9A-DF2158B08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5681" y="726814"/>
              <a:ext cx="644920" cy="644920"/>
            </a:xfrm>
            <a:prstGeom prst="rect">
              <a:avLst/>
            </a:prstGeom>
          </p:spPr>
        </p:pic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E9C25017-D5AC-4FB0-94D2-892C76FDD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48" y="1450507"/>
            <a:ext cx="8422733" cy="3001204"/>
          </a:xfrm>
          <a:prstGeom prst="rect">
            <a:avLst/>
          </a:prstGeom>
        </p:spPr>
      </p:pic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9B2143EB-3E60-4644-A08B-430CA7AF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4729951-06A9-4264-B7FA-3B8488CC1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877" y="4531948"/>
            <a:ext cx="203835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753B167A-F81C-4999-BCED-DAB8C63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0349EB0-B305-470F-B009-A9CB1CE7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906663-026B-4A5D-8A9B-DD5D56EC0AEE}"/>
              </a:ext>
            </a:extLst>
          </p:cNvPr>
          <p:cNvSpPr txBox="1"/>
          <p:nvPr/>
        </p:nvSpPr>
        <p:spPr>
          <a:xfrm>
            <a:off x="3204000" y="0"/>
            <a:ext cx="89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Voornaamste ontvangsten uit de werking in </a:t>
            </a:r>
            <a:r>
              <a:rPr kumimoji="0" lang="nl-NL" sz="2400" b="1" i="0" u="none" strike="noStrike" kern="1200" cap="none" spc="0" normalizeH="0" baseline="0" noProof="0" dirty="0" err="1"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mio</a:t>
            </a:r>
            <a:r>
              <a:rPr kumimoji="0" lang="nl-NL" sz="2400" b="1" i="0" u="none" strike="noStrike" kern="1200" cap="none" spc="0" normalizeH="0" baseline="0" noProof="0" dirty="0"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euro</a:t>
            </a:r>
            <a:endParaRPr kumimoji="0" lang="nl-BE" sz="2400" b="1" i="0" u="none" strike="noStrike" kern="1200" cap="none" spc="0" normalizeH="0" baseline="0" noProof="0" dirty="0"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98B6C0C8-9393-4CD8-9C37-164035B3C5E3}"/>
              </a:ext>
            </a:extLst>
          </p:cNvPr>
          <p:cNvSpPr/>
          <p:nvPr/>
        </p:nvSpPr>
        <p:spPr>
          <a:xfrm rot="5400000">
            <a:off x="885558" y="4326871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75D7FF5-11FE-4A2D-919F-D1E03BA64B3E}"/>
              </a:ext>
            </a:extLst>
          </p:cNvPr>
          <p:cNvSpPr txBox="1"/>
          <p:nvPr/>
        </p:nvSpPr>
        <p:spPr>
          <a:xfrm>
            <a:off x="3260520" y="498624"/>
            <a:ext cx="527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42501AA-B755-43A0-A77A-B174CA46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881" y="1556754"/>
            <a:ext cx="757625" cy="75762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172CD38-8C38-49D2-87B1-35858EBE0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7306" y="4374347"/>
            <a:ext cx="754031" cy="75403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08AF58AB-047E-4660-9CD4-8C52F627F48B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238B9DB-BDB1-4134-AD78-83DC837C7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40981"/>
              </p:ext>
            </p:extLst>
          </p:nvPr>
        </p:nvGraphicFramePr>
        <p:xfrm>
          <a:off x="3971750" y="587196"/>
          <a:ext cx="6083300" cy="2773680"/>
        </p:xfrm>
        <a:graphic>
          <a:graphicData uri="http://schemas.openxmlformats.org/drawingml/2006/table">
            <a:tbl>
              <a:tblPr/>
              <a:tblGrid>
                <a:gridCol w="3340100">
                  <a:extLst>
                    <a:ext uri="{9D8B030D-6E8A-4147-A177-3AD203B41FA5}">
                      <a16:colId xmlns:a16="http://schemas.microsoft.com/office/drawing/2014/main" val="363903424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3296727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20620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720867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Werkingsontvangsten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nl-BE" sz="14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ste</a:t>
                      </a:r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14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herz</a:t>
                      </a:r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MJP 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Rekening 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Realisatie-graad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9285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Parkeergelden en parkeerretributies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405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Crematies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884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Concessies (o.a. </a:t>
                      </a:r>
                      <a:r>
                        <a:rPr lang="nl-B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Interparking</a:t>
                      </a:r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4801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Vuilnisrecipiënten gezinnen &amp; bedrijven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6741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Terugvordering van personeelsuitgaven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8592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Musea (shops, tickets, toeslag)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305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Verhuur onroerende goederen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574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Inschrijvingsgelden scholen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0596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Vaartochtjes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424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Andere ontvangsten uit de werking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4861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26,8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23,1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95606"/>
                  </a:ext>
                </a:extLst>
              </a:tr>
            </a:tbl>
          </a:graphicData>
        </a:graphic>
      </p:graphicFrame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6EACCA68-948C-4A7E-B942-72D742C3B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995"/>
              </p:ext>
            </p:extLst>
          </p:nvPr>
        </p:nvGraphicFramePr>
        <p:xfrm>
          <a:off x="3971750" y="3640295"/>
          <a:ext cx="6083300" cy="2499360"/>
        </p:xfrm>
        <a:graphic>
          <a:graphicData uri="http://schemas.openxmlformats.org/drawingml/2006/table">
            <a:tbl>
              <a:tblPr/>
              <a:tblGrid>
                <a:gridCol w="3340100">
                  <a:extLst>
                    <a:ext uri="{9D8B030D-6E8A-4147-A177-3AD203B41FA5}">
                      <a16:colId xmlns:a16="http://schemas.microsoft.com/office/drawing/2014/main" val="16158103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789269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860717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09852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Werkingsontvangsten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nl-BE" sz="14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ste</a:t>
                      </a:r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14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herz</a:t>
                      </a:r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MJP 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Rekening 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Realisatie-graad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743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Terugbetaling personeelskosten gedetacheerd personeel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8808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Doorrekenen kosten aan verenigingen &amp; derden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717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Terugbetaling prestaties arbeidsgeneeskundige dienst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256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Dienstverlening aan OCMW / </a:t>
                      </a:r>
                      <a:r>
                        <a:rPr lang="nl-BE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Mintus</a:t>
                      </a:r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/ Blauwe Lelie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9425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Erelonen schuldbemiddeling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8906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Opbrengst houthak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6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Pacht (land- &amp; bosbouw)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165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Andere ontvangsten uit de werking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5218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21,6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21,6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472702"/>
                  </a:ext>
                </a:extLst>
              </a:tr>
            </a:tbl>
          </a:graphicData>
        </a:graphic>
      </p:graphicFrame>
      <p:sp>
        <p:nvSpPr>
          <p:cNvPr id="15" name="Tijdelijke aanduiding voor dianummer 3">
            <a:extLst>
              <a:ext uri="{FF2B5EF4-FFF2-40B4-BE49-F238E27FC236}">
                <a16:creationId xmlns:a16="http://schemas.microsoft.com/office/drawing/2014/main" id="{C0E63D9C-CD19-4581-ABDB-94071E25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2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609898A-68B9-41EB-B797-0B707AF99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38B9D95-6565-489A-81C3-DD4500F1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AC4D78D-EEE3-4D45-8319-786EAA44E81E}"/>
              </a:ext>
            </a:extLst>
          </p:cNvPr>
          <p:cNvSpPr txBox="1"/>
          <p:nvPr/>
        </p:nvSpPr>
        <p:spPr>
          <a:xfrm>
            <a:off x="3204000" y="381948"/>
            <a:ext cx="89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Fiscale ontvangsten 2019-2020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D2E0AEA0-586A-4FC7-BEA5-3526D5ACF8CF}"/>
              </a:ext>
            </a:extLst>
          </p:cNvPr>
          <p:cNvSpPr/>
          <p:nvPr/>
        </p:nvSpPr>
        <p:spPr>
          <a:xfrm rot="5400000">
            <a:off x="905472" y="4326871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779003-0B0A-42B3-A603-76309C13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785" y="307777"/>
            <a:ext cx="631790" cy="631790"/>
          </a:xfrm>
          <a:prstGeom prst="rect">
            <a:avLst/>
          </a:prstGeom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51720BCA-4661-408B-A2D9-9193A9228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050031"/>
              </p:ext>
            </p:extLst>
          </p:nvPr>
        </p:nvGraphicFramePr>
        <p:xfrm>
          <a:off x="4349903" y="1397255"/>
          <a:ext cx="6012961" cy="1542789"/>
        </p:xfrm>
        <a:graphic>
          <a:graphicData uri="http://schemas.openxmlformats.org/drawingml/2006/table">
            <a:tbl>
              <a:tblPr firstRow="1" firstCol="1" bandRow="1"/>
              <a:tblGrid>
                <a:gridCol w="2420013">
                  <a:extLst>
                    <a:ext uri="{9D8B030D-6E8A-4147-A177-3AD203B41FA5}">
                      <a16:colId xmlns:a16="http://schemas.microsoft.com/office/drawing/2014/main" val="441374489"/>
                    </a:ext>
                  </a:extLst>
                </a:gridCol>
                <a:gridCol w="1233181">
                  <a:extLst>
                    <a:ext uri="{9D8B030D-6E8A-4147-A177-3AD203B41FA5}">
                      <a16:colId xmlns:a16="http://schemas.microsoft.com/office/drawing/2014/main" val="283712424"/>
                    </a:ext>
                  </a:extLst>
                </a:gridCol>
                <a:gridCol w="1214407">
                  <a:extLst>
                    <a:ext uri="{9D8B030D-6E8A-4147-A177-3AD203B41FA5}">
                      <a16:colId xmlns:a16="http://schemas.microsoft.com/office/drawing/2014/main" val="3400101044"/>
                    </a:ext>
                  </a:extLst>
                </a:gridCol>
                <a:gridCol w="1145360">
                  <a:extLst>
                    <a:ext uri="{9D8B030D-6E8A-4147-A177-3AD203B41FA5}">
                      <a16:colId xmlns:a16="http://schemas.microsoft.com/office/drawing/2014/main" val="2882218277"/>
                    </a:ext>
                  </a:extLst>
                </a:gridCol>
              </a:tblGrid>
              <a:tr h="375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Opbrengst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verschil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881383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Aanvullende belastingen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90080"/>
                  </a:ext>
                </a:extLst>
              </a:tr>
              <a:tr h="375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Gemeentebelastingen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191928"/>
                  </a:ext>
                </a:extLst>
              </a:tr>
              <a:tr h="375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Totaal</a:t>
                      </a:r>
                      <a:endParaRPr lang="nl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nl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nl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-6,4</a:t>
                      </a:r>
                      <a:endParaRPr lang="nl-B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602473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55A57F1F-0769-4573-A3DD-456A91B69C1F}"/>
              </a:ext>
            </a:extLst>
          </p:cNvPr>
          <p:cNvSpPr txBox="1"/>
          <p:nvPr/>
        </p:nvSpPr>
        <p:spPr>
          <a:xfrm>
            <a:off x="3842327" y="3059669"/>
            <a:ext cx="78878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/>
              <a:t>Daling gemeentebelastingen o.a. door:</a:t>
            </a:r>
          </a:p>
          <a:p>
            <a:pPr marL="285750" indent="-285750">
              <a:buFontTx/>
              <a:buChar char="-"/>
            </a:pPr>
            <a:r>
              <a:rPr lang="nl-BE" dirty="0"/>
              <a:t>Gerichte belastingverlagingen zoals single-vriendelijke </a:t>
            </a:r>
            <a:r>
              <a:rPr lang="nl-BE" dirty="0" err="1"/>
              <a:t>milieutaks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Fiscale steunmaatregelen</a:t>
            </a:r>
          </a:p>
          <a:p>
            <a:pPr marL="285750" indent="-285750">
              <a:buFontTx/>
              <a:buChar char="-"/>
            </a:pPr>
            <a:endParaRPr lang="nl-BE" dirty="0"/>
          </a:p>
          <a:p>
            <a:r>
              <a:rPr lang="nl-BE" b="1" u="sng" dirty="0"/>
              <a:t>Verdeling gemeentebelastingen volgens doelgroep:</a:t>
            </a:r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  <a:p>
            <a:endParaRPr lang="nl-BE" dirty="0"/>
          </a:p>
        </p:txBody>
      </p:sp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B49DF07D-0796-448C-BA96-802DC395B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723514"/>
              </p:ext>
            </p:extLst>
          </p:nvPr>
        </p:nvGraphicFramePr>
        <p:xfrm>
          <a:off x="5312207" y="4492208"/>
          <a:ext cx="3767136" cy="2108772"/>
        </p:xfrm>
        <a:graphic>
          <a:graphicData uri="http://schemas.openxmlformats.org/drawingml/2006/table">
            <a:tbl>
              <a:tblPr/>
              <a:tblGrid>
                <a:gridCol w="1667226">
                  <a:extLst>
                    <a:ext uri="{9D8B030D-6E8A-4147-A177-3AD203B41FA5}">
                      <a16:colId xmlns:a16="http://schemas.microsoft.com/office/drawing/2014/main" val="730933378"/>
                    </a:ext>
                  </a:extLst>
                </a:gridCol>
                <a:gridCol w="1254389">
                  <a:extLst>
                    <a:ext uri="{9D8B030D-6E8A-4147-A177-3AD203B41FA5}">
                      <a16:colId xmlns:a16="http://schemas.microsoft.com/office/drawing/2014/main" val="1738059471"/>
                    </a:ext>
                  </a:extLst>
                </a:gridCol>
                <a:gridCol w="845521">
                  <a:extLst>
                    <a:ext uri="{9D8B030D-6E8A-4147-A177-3AD203B41FA5}">
                      <a16:colId xmlns:a16="http://schemas.microsoft.com/office/drawing/2014/main" val="1224826883"/>
                    </a:ext>
                  </a:extLst>
                </a:gridCol>
              </a:tblGrid>
              <a:tr h="351462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Doelgroep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Jaarrekening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Aandeel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32696"/>
                  </a:ext>
                </a:extLst>
              </a:tr>
              <a:tr h="351462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Inwoners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044443"/>
                  </a:ext>
                </a:extLst>
              </a:tr>
              <a:tr h="351462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Bezoekers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4,16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45960"/>
                  </a:ext>
                </a:extLst>
              </a:tr>
              <a:tr h="351462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Ondernemingen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688589"/>
                  </a:ext>
                </a:extLst>
              </a:tr>
              <a:tr h="351462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Gemengd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476105"/>
                  </a:ext>
                </a:extLst>
              </a:tr>
              <a:tr h="351462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437755"/>
                  </a:ext>
                </a:extLst>
              </a:tr>
            </a:tbl>
          </a:graphicData>
        </a:graphic>
      </p:graphicFrame>
      <p:sp>
        <p:nvSpPr>
          <p:cNvPr id="15" name="Tekstvak 14">
            <a:extLst>
              <a:ext uri="{FF2B5EF4-FFF2-40B4-BE49-F238E27FC236}">
                <a16:creationId xmlns:a16="http://schemas.microsoft.com/office/drawing/2014/main" id="{3C6AF555-CF5D-42E0-AC02-182CA39FB095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72EB609D-6A4D-462F-902A-5C1C4FDE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8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FF330693-9D1A-4C27-8598-033199842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02" y="-104326"/>
            <a:ext cx="245806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FCF29E-63DB-4882-845F-82AF9FE203F7}"/>
              </a:ext>
            </a:extLst>
          </p:cNvPr>
          <p:cNvSpPr txBox="1"/>
          <p:nvPr/>
        </p:nvSpPr>
        <p:spPr>
          <a:xfrm>
            <a:off x="3120064" y="386096"/>
            <a:ext cx="8620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Kerncijfers 2020</a:t>
            </a:r>
            <a:r>
              <a:rPr lang="nl-BE" b="1" dirty="0">
                <a:latin typeface="Century Gothic" panose="020B0502020202020204"/>
              </a:rPr>
              <a:t>(</a:t>
            </a:r>
            <a:r>
              <a:rPr lang="nl-BE" b="1" dirty="0" err="1">
                <a:latin typeface="Century Gothic" panose="020B0502020202020204"/>
              </a:rPr>
              <a:t>mio</a:t>
            </a:r>
            <a:r>
              <a:rPr lang="nl-BE" b="1" dirty="0">
                <a:latin typeface="Century Gothic" panose="020B0502020202020204"/>
              </a:rPr>
              <a:t> euro)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EBBB80D-7BC7-44F2-BDEC-2E7D713EF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AE7F60-5622-4ADE-8F99-35731D06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0003F6F-D32C-4075-87DB-C2796FFEEE5F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6F8CE0C-9469-4E21-9064-47BD0299D8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090103"/>
              </p:ext>
            </p:extLst>
          </p:nvPr>
        </p:nvGraphicFramePr>
        <p:xfrm>
          <a:off x="3638030" y="1575955"/>
          <a:ext cx="7955817" cy="512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Worksheet" r:id="rId4" imgW="8981959" imgH="5781582" progId="Excel.Sheet.12">
                  <p:embed/>
                </p:oleObj>
              </mc:Choice>
              <mc:Fallback>
                <p:oleObj name="Worksheet" r:id="rId4" imgW="8981959" imgH="57815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8030" y="1575955"/>
                        <a:ext cx="7955817" cy="5121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ep 9">
            <a:extLst>
              <a:ext uri="{FF2B5EF4-FFF2-40B4-BE49-F238E27FC236}">
                <a16:creationId xmlns:a16="http://schemas.microsoft.com/office/drawing/2014/main" id="{107F6D57-CED2-493E-8BE8-9F359F6D4615}"/>
              </a:ext>
            </a:extLst>
          </p:cNvPr>
          <p:cNvGrpSpPr/>
          <p:nvPr/>
        </p:nvGrpSpPr>
        <p:grpSpPr>
          <a:xfrm>
            <a:off x="10597062" y="478708"/>
            <a:ext cx="1289840" cy="644920"/>
            <a:chOff x="6930761" y="726814"/>
            <a:chExt cx="1289840" cy="644920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27B8AE24-5201-4994-B220-8567AEEF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0761" y="726814"/>
              <a:ext cx="644920" cy="64492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A964068-91E8-4FE4-AB1F-6321F7FF3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5681" y="726814"/>
              <a:ext cx="644920" cy="64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19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753B167A-F81C-4999-BCED-DAB8C63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0349EB0-B305-470F-B009-A9CB1CE7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906663-026B-4A5D-8A9B-DD5D56EC0AEE}"/>
              </a:ext>
            </a:extLst>
          </p:cNvPr>
          <p:cNvSpPr txBox="1"/>
          <p:nvPr/>
        </p:nvSpPr>
        <p:spPr>
          <a:xfrm>
            <a:off x="3204000" y="0"/>
            <a:ext cx="89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Overzicht van de ontvangen werkingssubsidies Stad &amp; OCMW Brugge</a:t>
            </a:r>
            <a:endParaRPr kumimoji="0" lang="nl-BE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98B6C0C8-9393-4CD8-9C37-164035B3C5E3}"/>
              </a:ext>
            </a:extLst>
          </p:cNvPr>
          <p:cNvSpPr/>
          <p:nvPr/>
        </p:nvSpPr>
        <p:spPr>
          <a:xfrm rot="5400000">
            <a:off x="885557" y="4339159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7EEED4B-9E70-4A22-9965-F92360D4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034" y="1480081"/>
            <a:ext cx="757625" cy="7576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D67DE18-CB55-44B0-9831-5A933F8F21CC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9D2FBCB-3314-49DF-BE25-9A62C0F1B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554375"/>
              </p:ext>
            </p:extLst>
          </p:nvPr>
        </p:nvGraphicFramePr>
        <p:xfrm>
          <a:off x="3833427" y="661812"/>
          <a:ext cx="7162800" cy="2971800"/>
        </p:xfrm>
        <a:graphic>
          <a:graphicData uri="http://schemas.openxmlformats.org/drawingml/2006/table">
            <a:tbl>
              <a:tblPr/>
              <a:tblGrid>
                <a:gridCol w="4100282">
                  <a:extLst>
                    <a:ext uri="{9D8B030D-6E8A-4147-A177-3AD203B41FA5}">
                      <a16:colId xmlns:a16="http://schemas.microsoft.com/office/drawing/2014/main" val="3157106783"/>
                    </a:ext>
                  </a:extLst>
                </a:gridCol>
                <a:gridCol w="1040939">
                  <a:extLst>
                    <a:ext uri="{9D8B030D-6E8A-4147-A177-3AD203B41FA5}">
                      <a16:colId xmlns:a16="http://schemas.microsoft.com/office/drawing/2014/main" val="503401090"/>
                    </a:ext>
                  </a:extLst>
                </a:gridCol>
                <a:gridCol w="1040939">
                  <a:extLst>
                    <a:ext uri="{9D8B030D-6E8A-4147-A177-3AD203B41FA5}">
                      <a16:colId xmlns:a16="http://schemas.microsoft.com/office/drawing/2014/main" val="2309172380"/>
                    </a:ext>
                  </a:extLst>
                </a:gridCol>
                <a:gridCol w="980640">
                  <a:extLst>
                    <a:ext uri="{9D8B030D-6E8A-4147-A177-3AD203B41FA5}">
                      <a16:colId xmlns:a16="http://schemas.microsoft.com/office/drawing/2014/main" val="259042748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Stad Brugge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MJP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JR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Realisatiegr</a:t>
                      </a:r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7957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Gemeentefonds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81,6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9551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Bijdrage hogere overheid voor onderwijzend personeel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9364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Gemeentefonds - aanvullende dotaties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0942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Allerlei specifieke werkingssubsidies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5,6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144%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0382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Regularisatiepremie contingentgesco´s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1465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Specifieke subsidies voor personeel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478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Overige algemene werkingssubsidies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0573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Tussenkomst Vlaamse overheid voor responsabiliseringsbijdrage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111%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10937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Eliacompensatie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944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Toelage voor de tewerkstelling in het kader van sociale maribel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92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Vergoeding wegens de derving van onroerende voorheffing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8558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Totaal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132,5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136,1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103%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72987"/>
                  </a:ext>
                </a:extLst>
              </a:tr>
            </a:tbl>
          </a:graphicData>
        </a:graphic>
      </p:graphicFrame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BB6F44AA-6A73-4C58-8BC2-9571A2EA0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652552"/>
              </p:ext>
            </p:extLst>
          </p:nvPr>
        </p:nvGraphicFramePr>
        <p:xfrm>
          <a:off x="3833426" y="4409116"/>
          <a:ext cx="7162801" cy="1723788"/>
        </p:xfrm>
        <a:graphic>
          <a:graphicData uri="http://schemas.openxmlformats.org/drawingml/2006/table">
            <a:tbl>
              <a:tblPr/>
              <a:tblGrid>
                <a:gridCol w="4148767">
                  <a:extLst>
                    <a:ext uri="{9D8B030D-6E8A-4147-A177-3AD203B41FA5}">
                      <a16:colId xmlns:a16="http://schemas.microsoft.com/office/drawing/2014/main" val="1530046079"/>
                    </a:ext>
                  </a:extLst>
                </a:gridCol>
                <a:gridCol w="1004678">
                  <a:extLst>
                    <a:ext uri="{9D8B030D-6E8A-4147-A177-3AD203B41FA5}">
                      <a16:colId xmlns:a16="http://schemas.microsoft.com/office/drawing/2014/main" val="458884080"/>
                    </a:ext>
                  </a:extLst>
                </a:gridCol>
                <a:gridCol w="1004678">
                  <a:extLst>
                    <a:ext uri="{9D8B030D-6E8A-4147-A177-3AD203B41FA5}">
                      <a16:colId xmlns:a16="http://schemas.microsoft.com/office/drawing/2014/main" val="3734415559"/>
                    </a:ext>
                  </a:extLst>
                </a:gridCol>
                <a:gridCol w="1004678">
                  <a:extLst>
                    <a:ext uri="{9D8B030D-6E8A-4147-A177-3AD203B41FA5}">
                      <a16:colId xmlns:a16="http://schemas.microsoft.com/office/drawing/2014/main" val="4189230078"/>
                    </a:ext>
                  </a:extLst>
                </a:gridCol>
              </a:tblGrid>
              <a:tr h="287298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OCMW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MJP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JR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Realisatiegr</a:t>
                      </a:r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842655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Subsidies leefloon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627213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Loonsubsidies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117387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Specifieke werkingssubsidie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105%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242147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0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Diverse werkingssubsidies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0" i="0" u="none" strike="noStrike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249%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72901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algn="l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Totaal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13,9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</a:rPr>
                        <a:t>97%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4973"/>
                  </a:ext>
                </a:extLst>
              </a:tr>
            </a:tbl>
          </a:graphicData>
        </a:graphic>
      </p:graphicFrame>
      <p:pic>
        <p:nvPicPr>
          <p:cNvPr id="17" name="Afbeelding 16">
            <a:extLst>
              <a:ext uri="{FF2B5EF4-FFF2-40B4-BE49-F238E27FC236}">
                <a16:creationId xmlns:a16="http://schemas.microsoft.com/office/drawing/2014/main" id="{F5E12143-3B85-452D-AC22-998F00E50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034" y="4818963"/>
            <a:ext cx="754031" cy="754031"/>
          </a:xfrm>
          <a:prstGeom prst="rect">
            <a:avLst/>
          </a:prstGeom>
        </p:spPr>
      </p:pic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BBD5C0E1-2651-40E7-9156-E94BEF30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81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753B167A-F81C-4999-BCED-DAB8C63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0349EB0-B305-470F-B009-A9CB1CE72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906663-026B-4A5D-8A9B-DD5D56EC0AEE}"/>
              </a:ext>
            </a:extLst>
          </p:cNvPr>
          <p:cNvSpPr txBox="1"/>
          <p:nvPr/>
        </p:nvSpPr>
        <p:spPr>
          <a:xfrm>
            <a:off x="3204000" y="0"/>
            <a:ext cx="89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Evolutie gemeentefonds en aanvullende dotaties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98B6C0C8-9393-4CD8-9C37-164035B3C5E3}"/>
              </a:ext>
            </a:extLst>
          </p:cNvPr>
          <p:cNvSpPr/>
          <p:nvPr/>
        </p:nvSpPr>
        <p:spPr>
          <a:xfrm rot="5400000">
            <a:off x="885557" y="4339159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A22B255-94E2-42B2-A03E-0152ABFB70E9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A0212C-528D-4CD8-946F-EEE5089A5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93" y="1556550"/>
            <a:ext cx="7251687" cy="4172868"/>
          </a:xfrm>
          <a:prstGeom prst="rect">
            <a:avLst/>
          </a:prstGeom>
        </p:spPr>
      </p:pic>
      <p:sp>
        <p:nvSpPr>
          <p:cNvPr id="15" name="Tijdelijke aanduiding voor dianummer 3">
            <a:extLst>
              <a:ext uri="{FF2B5EF4-FFF2-40B4-BE49-F238E27FC236}">
                <a16:creationId xmlns:a16="http://schemas.microsoft.com/office/drawing/2014/main" id="{5F27BC65-0FDE-45D4-AEB6-D2882782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632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2189ACE-FE96-4D0D-823D-5C798086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82" y="0"/>
            <a:ext cx="8967018" cy="687119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8FCF29E-63DB-4882-845F-82AF9FE203F7}"/>
              </a:ext>
            </a:extLst>
          </p:cNvPr>
          <p:cNvSpPr txBox="1"/>
          <p:nvPr/>
        </p:nvSpPr>
        <p:spPr>
          <a:xfrm>
            <a:off x="3511170" y="4018629"/>
            <a:ext cx="47529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6A8F807-C5AF-405D-840D-4DAE63A90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17B4FE7-885A-4695-AE19-E99200A14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3690AA00-9DF1-4258-9617-85C851BE989F}"/>
              </a:ext>
            </a:extLst>
          </p:cNvPr>
          <p:cNvSpPr/>
          <p:nvPr/>
        </p:nvSpPr>
        <p:spPr>
          <a:xfrm rot="5400000">
            <a:off x="881384" y="5110893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26461E6-A8A2-45B7-B472-B8D9B1414B92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defTabSz="457200">
              <a:lnSpc>
                <a:spcPct val="115000"/>
              </a:lnSpc>
              <a:spcBef>
                <a:spcPts val="600"/>
              </a:spcBef>
              <a:defRPr/>
            </a:pPr>
            <a:r>
              <a:rPr lang="nl-NL" dirty="0">
                <a:solidFill>
                  <a:prstClr val="black"/>
                </a:solidFill>
                <a:latin typeface="Century Gothic" panose="020B0502020202020204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56DFB554-398C-427E-8085-6CDF24EE3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817965"/>
              </p:ext>
            </p:extLst>
          </p:nvPr>
        </p:nvGraphicFramePr>
        <p:xfrm>
          <a:off x="3511170" y="4941959"/>
          <a:ext cx="4593350" cy="950067"/>
        </p:xfrm>
        <a:graphic>
          <a:graphicData uri="http://schemas.openxmlformats.org/drawingml/2006/table">
            <a:tbl>
              <a:tblPr/>
              <a:tblGrid>
                <a:gridCol w="2040061">
                  <a:extLst>
                    <a:ext uri="{9D8B030D-6E8A-4147-A177-3AD203B41FA5}">
                      <a16:colId xmlns:a16="http://schemas.microsoft.com/office/drawing/2014/main" val="4047810577"/>
                    </a:ext>
                  </a:extLst>
                </a:gridCol>
                <a:gridCol w="823970">
                  <a:extLst>
                    <a:ext uri="{9D8B030D-6E8A-4147-A177-3AD203B41FA5}">
                      <a16:colId xmlns:a16="http://schemas.microsoft.com/office/drawing/2014/main" val="3647143993"/>
                    </a:ext>
                  </a:extLst>
                </a:gridCol>
                <a:gridCol w="885005">
                  <a:extLst>
                    <a:ext uri="{9D8B030D-6E8A-4147-A177-3AD203B41FA5}">
                      <a16:colId xmlns:a16="http://schemas.microsoft.com/office/drawing/2014/main" val="2138258083"/>
                    </a:ext>
                  </a:extLst>
                </a:gridCol>
                <a:gridCol w="844314">
                  <a:extLst>
                    <a:ext uri="{9D8B030D-6E8A-4147-A177-3AD203B41FA5}">
                      <a16:colId xmlns:a16="http://schemas.microsoft.com/office/drawing/2014/main" val="4016282115"/>
                    </a:ext>
                  </a:extLst>
                </a:gridCol>
              </a:tblGrid>
              <a:tr h="316689">
                <a:tc>
                  <a:txBody>
                    <a:bodyPr/>
                    <a:lstStyle/>
                    <a:p>
                      <a:pPr algn="l" fontAlgn="ctr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Din-ligh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STAD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OCMW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TOTAAL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573791"/>
                  </a:ext>
                </a:extLst>
              </a:tr>
              <a:tr h="316689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Investeringsuitgaven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48,3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14325"/>
                  </a:ext>
                </a:extLst>
              </a:tr>
              <a:tr h="316689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Investeringsontvangsten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Din-light"/>
                        </a:rPr>
                        <a:t>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48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638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65C16E6-F15D-4249-99E5-01271CBB3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B3FC4C-8CA0-4370-A61F-E4A212355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F8532E6-AF34-4C93-80EC-A3F64E77FC2C}"/>
              </a:ext>
            </a:extLst>
          </p:cNvPr>
          <p:cNvSpPr txBox="1"/>
          <p:nvPr/>
        </p:nvSpPr>
        <p:spPr>
          <a:xfrm>
            <a:off x="3204000" y="0"/>
            <a:ext cx="89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Investeringsuitgaven Stad en OCMW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C5404751-271C-43B1-A589-7EF5BDAD2858}"/>
              </a:ext>
            </a:extLst>
          </p:cNvPr>
          <p:cNvSpPr/>
          <p:nvPr/>
        </p:nvSpPr>
        <p:spPr>
          <a:xfrm rot="5400000">
            <a:off x="885558" y="5181035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7FAA391-14ED-446A-9AE2-EB9141E21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825" y="4768915"/>
            <a:ext cx="824737" cy="824737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07D1A339-6B56-4AA5-9382-8DFA0EAE4A14}"/>
              </a:ext>
            </a:extLst>
          </p:cNvPr>
          <p:cNvSpPr/>
          <p:nvPr/>
        </p:nvSpPr>
        <p:spPr>
          <a:xfrm>
            <a:off x="4105128" y="465898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Investeringsuitgaven OCMW 0,35 </a:t>
            </a:r>
            <a:r>
              <a:rPr kumimoji="0" lang="nl-BE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BE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 o.a.: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Renovatie van 2 woningen in de Katelijnestraat: 0,14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Groot onderhoud van dak Blauwe Lelie: 0,13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2D85B9E-3327-4AC7-B48A-CCF9DEE9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128" y="683002"/>
            <a:ext cx="757625" cy="757625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F5BC6920-550F-43D0-98A9-F803E9B8E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985846"/>
              </p:ext>
            </p:extLst>
          </p:nvPr>
        </p:nvGraphicFramePr>
        <p:xfrm>
          <a:off x="5100562" y="683002"/>
          <a:ext cx="6096000" cy="3205020"/>
        </p:xfrm>
        <a:graphic>
          <a:graphicData uri="http://schemas.openxmlformats.org/drawingml/2006/table">
            <a:tbl>
              <a:tblPr/>
              <a:tblGrid>
                <a:gridCol w="5023839">
                  <a:extLst>
                    <a:ext uri="{9D8B030D-6E8A-4147-A177-3AD203B41FA5}">
                      <a16:colId xmlns:a16="http://schemas.microsoft.com/office/drawing/2014/main" val="732058653"/>
                    </a:ext>
                  </a:extLst>
                </a:gridCol>
                <a:gridCol w="1072161">
                  <a:extLst>
                    <a:ext uri="{9D8B030D-6E8A-4147-A177-3AD203B41FA5}">
                      <a16:colId xmlns:a16="http://schemas.microsoft.com/office/drawing/2014/main" val="1989451549"/>
                    </a:ext>
                  </a:extLst>
                </a:gridCol>
              </a:tblGrid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Din-light"/>
                        </a:rPr>
                        <a:t>Voornaamste investeringsuitgaven STAD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1" i="0" u="none" strike="noStrike">
                          <a:solidFill>
                            <a:srgbClr val="FFFFFF"/>
                          </a:solidFill>
                          <a:effectLst/>
                          <a:latin typeface="Din-light"/>
                        </a:rPr>
                        <a:t>in mio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400232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Bouw beurs- en congrescentrum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12,3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527999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Overname Fluvius openbare verlichting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10,5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772173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- 4,5 mio verwerving aandelen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524923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- 6 mio terreinen en gebouwen in leasing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148832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Afwerking complex </a:t>
                      </a:r>
                      <a:r>
                        <a:rPr lang="nl-B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Xaverianen</a:t>
                      </a:r>
                      <a:endParaRPr lang="nl-BE" sz="1600" b="1" i="0" u="none" strike="noStrike" dirty="0">
                        <a:solidFill>
                          <a:schemeClr val="tx1"/>
                        </a:solidFill>
                        <a:effectLst/>
                        <a:latin typeface="Din-ligh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580300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Investeringen openbaar domein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234924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Strategische aankopen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8146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- 1,4 </a:t>
                      </a:r>
                      <a:r>
                        <a:rPr lang="nl-B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mio</a:t>
                      </a:r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</a:t>
                      </a:r>
                      <a:r>
                        <a:rPr lang="nl-BE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Veltem</a:t>
                      </a:r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Din-ligh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003821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- 1,3 mio Grond Male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130809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- 0,88 mio uitbreiding Sint-Pietersplas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927502"/>
                  </a:ext>
                </a:extLst>
              </a:tr>
              <a:tr h="267085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Toegestane investeringssubsidies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33009"/>
                  </a:ext>
                </a:extLst>
              </a:tr>
            </a:tbl>
          </a:graphicData>
        </a:graphic>
      </p:graphicFrame>
      <p:sp>
        <p:nvSpPr>
          <p:cNvPr id="17" name="Tekstvak 16">
            <a:extLst>
              <a:ext uri="{FF2B5EF4-FFF2-40B4-BE49-F238E27FC236}">
                <a16:creationId xmlns:a16="http://schemas.microsoft.com/office/drawing/2014/main" id="{316EBA91-E535-486A-8198-E9FA9CC6DA38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defTabSz="457200">
              <a:lnSpc>
                <a:spcPct val="115000"/>
              </a:lnSpc>
              <a:spcBef>
                <a:spcPts val="600"/>
              </a:spcBef>
              <a:defRPr/>
            </a:pPr>
            <a:r>
              <a:rPr lang="nl-NL" dirty="0">
                <a:solidFill>
                  <a:prstClr val="black"/>
                </a:solidFill>
                <a:latin typeface="Century Gothic" panose="020B0502020202020204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F5830497-55C5-435B-82D0-0EA34150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4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4947EF2-F4B5-4A2C-8B17-79EB07905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DEE70BE-7ED1-4AAE-A9F0-2445BE22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CA9C0B3D-9971-4DCA-AEBB-0FF62D996C89}"/>
              </a:ext>
            </a:extLst>
          </p:cNvPr>
          <p:cNvSpPr/>
          <p:nvPr/>
        </p:nvSpPr>
        <p:spPr>
          <a:xfrm rot="5400000">
            <a:off x="881384" y="5541116"/>
            <a:ext cx="139416" cy="1399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834BD2A-34AA-4238-830D-8103A2DD1928}"/>
              </a:ext>
            </a:extLst>
          </p:cNvPr>
          <p:cNvSpPr/>
          <p:nvPr/>
        </p:nvSpPr>
        <p:spPr>
          <a:xfrm>
            <a:off x="4140141" y="4753810"/>
            <a:ext cx="6619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Investeringsontvangsten OCMW 0,42 </a:t>
            </a:r>
            <a:r>
              <a:rPr kumimoji="0" lang="nl-BE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BE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Verkoop grond (gelegen in Diksmuide): 0,29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Investeringssubsidie voor het renoveren van 2 woningen: 0,12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F4044FE-CB8E-442E-8E6E-5B8E6031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634" y="1310721"/>
            <a:ext cx="757625" cy="7576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ED1EED-239F-4733-A010-CAC2D4752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075" y="5027735"/>
            <a:ext cx="824737" cy="824737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E1D0D98-E97D-4332-A9F4-9F85D1945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360144"/>
              </p:ext>
            </p:extLst>
          </p:nvPr>
        </p:nvGraphicFramePr>
        <p:xfrm>
          <a:off x="3912420" y="812800"/>
          <a:ext cx="6700162" cy="3435930"/>
        </p:xfrm>
        <a:graphic>
          <a:graphicData uri="http://schemas.openxmlformats.org/drawingml/2006/table">
            <a:tbl>
              <a:tblPr/>
              <a:tblGrid>
                <a:gridCol w="5521742">
                  <a:extLst>
                    <a:ext uri="{9D8B030D-6E8A-4147-A177-3AD203B41FA5}">
                      <a16:colId xmlns:a16="http://schemas.microsoft.com/office/drawing/2014/main" val="3969160216"/>
                    </a:ext>
                  </a:extLst>
                </a:gridCol>
                <a:gridCol w="1178420">
                  <a:extLst>
                    <a:ext uri="{9D8B030D-6E8A-4147-A177-3AD203B41FA5}">
                      <a16:colId xmlns:a16="http://schemas.microsoft.com/office/drawing/2014/main" val="3561270876"/>
                    </a:ext>
                  </a:extLst>
                </a:gridCol>
              </a:tblGrid>
              <a:tr h="353282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Voornaamste investeringsontvangsten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in mio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08047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Overdracht openbare verlichting naar Fluvius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6,0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4001005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Verkoop Sint-Franciscuskerk en woning Witteleertouwersstraat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1,1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7996650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Diverse verkopen (Kasteelhoevestraat, tuin- en bouwgrond)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1,2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015804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Ontvangen investeringssubsidies Stad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1,9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1342254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- 0,6 mio aanleg parking Xaverianensite Vives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556601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- 0,33 </a:t>
                      </a:r>
                      <a:r>
                        <a:rPr lang="nl-BE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mio</a:t>
                      </a:r>
                      <a:r>
                        <a:rPr lang="nl-B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restauratiepremie Kartuizerinnenklooster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9317873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- 0,26 mio Gruuthusesite (eindsaldo)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8379841"/>
                  </a:ext>
                </a:extLst>
              </a:tr>
              <a:tr h="38533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400" b="0" i="0" u="none" strike="noStrike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     - 0,18 mio projectsubsidie Rond den Heerd (2e schijf)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Din-ligh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5942564"/>
                  </a:ext>
                </a:extLst>
              </a:tr>
            </a:tbl>
          </a:graphicData>
        </a:graphic>
      </p:graphicFrame>
      <p:sp>
        <p:nvSpPr>
          <p:cNvPr id="15" name="Tekstvak 14">
            <a:extLst>
              <a:ext uri="{FF2B5EF4-FFF2-40B4-BE49-F238E27FC236}">
                <a16:creationId xmlns:a16="http://schemas.microsoft.com/office/drawing/2014/main" id="{61D5DF36-3790-43C4-9BE3-A86E39E3526B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defTabSz="457200">
              <a:lnSpc>
                <a:spcPct val="115000"/>
              </a:lnSpc>
              <a:spcBef>
                <a:spcPts val="600"/>
              </a:spcBef>
              <a:defRPr/>
            </a:pPr>
            <a:r>
              <a:rPr lang="nl-NL" dirty="0">
                <a:solidFill>
                  <a:prstClr val="black"/>
                </a:solidFill>
                <a:latin typeface="Century Gothic" panose="020B0502020202020204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FCCD9C8-AC78-48EC-A535-DAA2287B6A67}"/>
              </a:ext>
            </a:extLst>
          </p:cNvPr>
          <p:cNvSpPr txBox="1"/>
          <p:nvPr/>
        </p:nvSpPr>
        <p:spPr>
          <a:xfrm>
            <a:off x="3204000" y="0"/>
            <a:ext cx="89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Investeringsontvangsten Stad en OCMW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ijdelijke aanduiding voor dianummer 3">
            <a:extLst>
              <a:ext uri="{FF2B5EF4-FFF2-40B4-BE49-F238E27FC236}">
                <a16:creationId xmlns:a16="http://schemas.microsoft.com/office/drawing/2014/main" id="{BFA9622E-FB5B-4E09-ADF0-DB63FD39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115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BEC2493-6C84-4D4C-A5B8-6EFA019D7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4935"/>
              </p:ext>
            </p:extLst>
          </p:nvPr>
        </p:nvGraphicFramePr>
        <p:xfrm>
          <a:off x="4553906" y="851458"/>
          <a:ext cx="5984257" cy="384578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02694">
                  <a:extLst>
                    <a:ext uri="{9D8B030D-6E8A-4147-A177-3AD203B41FA5}">
                      <a16:colId xmlns:a16="http://schemas.microsoft.com/office/drawing/2014/main" val="2961717244"/>
                    </a:ext>
                  </a:extLst>
                </a:gridCol>
                <a:gridCol w="1581563">
                  <a:extLst>
                    <a:ext uri="{9D8B030D-6E8A-4147-A177-3AD203B41FA5}">
                      <a16:colId xmlns:a16="http://schemas.microsoft.com/office/drawing/2014/main" val="2411909201"/>
                    </a:ext>
                  </a:extLst>
                </a:gridCol>
              </a:tblGrid>
              <a:tr h="363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u="sng" dirty="0">
                          <a:solidFill>
                            <a:schemeClr val="tx1"/>
                          </a:solidFill>
                          <a:effectLst/>
                        </a:rPr>
                        <a:t>Investeringsproject</a:t>
                      </a:r>
                      <a:endParaRPr lang="nl-BE" sz="13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u="sng" dirty="0">
                          <a:solidFill>
                            <a:schemeClr val="tx1"/>
                          </a:solidFill>
                          <a:effectLst/>
                        </a:rPr>
                        <a:t>Rekening 2020 + Budgetten 21-25</a:t>
                      </a:r>
                      <a:endParaRPr lang="nl-BE" sz="13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336972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Nieuwe tentoonstellingshal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30,6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06213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Beurs &amp; congrescentrum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30,5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746955"/>
                  </a:ext>
                </a:extLst>
              </a:tr>
              <a:tr h="228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Vernieuwen openbare verlichting (leasing)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21,9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872002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Brugse zwembaden (leasing)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10,5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795974"/>
                  </a:ext>
                </a:extLst>
              </a:tr>
              <a:tr h="231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Strategische aanwervingen (o.a. site De lijn)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114710"/>
                  </a:ext>
                </a:extLst>
              </a:tr>
              <a:tr h="2097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Stadsaandeel projecten andere overheden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9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554628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Ontwikkeling kustpark (site </a:t>
                      </a:r>
                      <a:r>
                        <a:rPr lang="nl-BE" sz="1300" b="1" dirty="0" err="1">
                          <a:solidFill>
                            <a:schemeClr val="tx1"/>
                          </a:solidFill>
                          <a:effectLst/>
                        </a:rPr>
                        <a:t>Knaepen</a:t>
                      </a: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7,25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679943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Erfgoeddepot </a:t>
                      </a:r>
                      <a:r>
                        <a:rPr lang="nl-BE" sz="1300" b="1" dirty="0" err="1">
                          <a:solidFill>
                            <a:schemeClr val="tx1"/>
                          </a:solidFill>
                          <a:effectLst/>
                        </a:rPr>
                        <a:t>Pathoekeweg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6,3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976496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Afwerking </a:t>
                      </a:r>
                      <a:r>
                        <a:rPr lang="nl-BE" sz="1300" b="1" dirty="0" err="1">
                          <a:solidFill>
                            <a:schemeClr val="tx1"/>
                          </a:solidFill>
                          <a:effectLst/>
                        </a:rPr>
                        <a:t>Xaverianen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6,3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079512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Restauratie conservatorium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 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409051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>
                          <a:solidFill>
                            <a:schemeClr val="tx1"/>
                          </a:solidFill>
                          <a:effectLst/>
                        </a:rPr>
                        <a:t>Museumbibliotheek (Kloefenpoort)</a:t>
                      </a:r>
                      <a:endParaRPr lang="nl-BE" sz="13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2,2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72844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 err="1">
                          <a:solidFill>
                            <a:schemeClr val="tx1"/>
                          </a:solidFill>
                          <a:effectLst/>
                        </a:rPr>
                        <a:t>Biekorf</a:t>
                      </a: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 (voorbereidende werken) 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018039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Investeringsenveloppe Groen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17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86273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Onderhoud en renovatie stadsgebouwen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38,9 </a:t>
                      </a:r>
                      <a:r>
                        <a:rPr lang="nl-BE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mio</a:t>
                      </a:r>
                      <a:endParaRPr lang="nl-BE" sz="13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373887"/>
                  </a:ext>
                </a:extLst>
              </a:tr>
              <a:tr h="230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b="1" dirty="0">
                          <a:solidFill>
                            <a:schemeClr val="tx1"/>
                          </a:solidFill>
                          <a:effectLst/>
                        </a:rPr>
                        <a:t>Investeringsenveloppe wegen, pleinen, water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 w="9525" cap="rnd" cmpd="sng" algn="ctr">
                      <a:noFill/>
                      <a:prstDash val="solid"/>
                    </a:lnL>
                    <a:lnR>
                      <a:noFill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BE" sz="1300" dirty="0">
                          <a:solidFill>
                            <a:schemeClr val="tx1"/>
                          </a:solidFill>
                          <a:effectLst/>
                        </a:rPr>
                        <a:t>38 </a:t>
                      </a:r>
                      <a:r>
                        <a:rPr lang="nl-BE" sz="1300" dirty="0" err="1">
                          <a:solidFill>
                            <a:schemeClr val="tx1"/>
                          </a:solidFill>
                          <a:effectLst/>
                        </a:rPr>
                        <a:t>mio</a:t>
                      </a:r>
                      <a:endParaRPr lang="nl-BE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29" marR="44929" marT="0" marB="0">
                    <a:lnL>
                      <a:noFill/>
                    </a:lnL>
                    <a:lnR w="9525" cap="rnd" cmpd="sng" algn="ctr">
                      <a:noFill/>
                      <a:prstDash val="solid"/>
                    </a:lnR>
                    <a:lnT w="9525" cap="rnd" cmpd="sng" algn="ctr">
                      <a:noFill/>
                      <a:prstDash val="solid"/>
                    </a:lnT>
                    <a:lnB w="9525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562966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31CBC139-F213-41C4-918F-1871E16FD06D}"/>
              </a:ext>
            </a:extLst>
          </p:cNvPr>
          <p:cNvSpPr txBox="1"/>
          <p:nvPr/>
        </p:nvSpPr>
        <p:spPr>
          <a:xfrm>
            <a:off x="3878877" y="5227920"/>
            <a:ext cx="8496021" cy="120032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nl-BE" b="1" i="1" u="sng" dirty="0"/>
              <a:t>Investeringen in MJP 20-25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Initieel : 		306 </a:t>
            </a:r>
            <a:r>
              <a:rPr lang="nl-BE" dirty="0" err="1"/>
              <a:t>mio</a:t>
            </a:r>
            <a:r>
              <a:rPr lang="nl-BE" dirty="0"/>
              <a:t> euro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Aanpassing 1 : 	354 </a:t>
            </a:r>
            <a:r>
              <a:rPr lang="nl-BE" dirty="0" err="1"/>
              <a:t>mio</a:t>
            </a:r>
            <a:r>
              <a:rPr lang="nl-BE" dirty="0"/>
              <a:t> euro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JR 2020+overdracht: 	346 </a:t>
            </a:r>
            <a:r>
              <a:rPr lang="nl-BE" dirty="0" err="1"/>
              <a:t>mio</a:t>
            </a:r>
            <a:r>
              <a:rPr lang="nl-BE" dirty="0"/>
              <a:t> euro </a:t>
            </a:r>
            <a:r>
              <a:rPr lang="nl-BE" dirty="0">
                <a:sym typeface="Wingdings" panose="05000000000000000000" pitchFamily="2" charset="2"/>
              </a:rPr>
              <a:t>(</a:t>
            </a:r>
            <a:r>
              <a:rPr lang="nl-BE" dirty="0"/>
              <a:t>48,3 </a:t>
            </a:r>
            <a:r>
              <a:rPr lang="nl-BE" dirty="0" err="1"/>
              <a:t>gerealiseerd:JR</a:t>
            </a:r>
            <a:r>
              <a:rPr lang="nl-BE" dirty="0"/>
              <a:t> 2020)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CEFE0E3-0836-4C4E-B391-8F992C758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919238F-A0CC-43FE-BAAB-CFB34C99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EB05BBD-09AC-47EC-9311-6FEB167FE701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defTabSz="457200">
              <a:lnSpc>
                <a:spcPct val="115000"/>
              </a:lnSpc>
              <a:spcBef>
                <a:spcPts val="600"/>
              </a:spcBef>
              <a:defRPr/>
            </a:pPr>
            <a:r>
              <a:rPr lang="nl-NL" dirty="0">
                <a:solidFill>
                  <a:prstClr val="black"/>
                </a:solidFill>
                <a:latin typeface="Century Gothic" panose="020B0502020202020204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nl-NL" dirty="0">
                <a:solidFill>
                  <a:prstClr val="black"/>
                </a:solidFill>
                <a:latin typeface="Century Gothic" panose="020B0502020202020204"/>
              </a:rPr>
              <a:t>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nl-NL" b="1" dirty="0">
                <a:solidFill>
                  <a:srgbClr val="C00000"/>
                </a:solidFill>
                <a:latin typeface="Century Gothic" panose="020B0502020202020204"/>
              </a:rPr>
              <a:t>Investeringen MJP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224980" y="218897"/>
            <a:ext cx="9803813" cy="421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Voornaamste</a:t>
            </a:r>
            <a:r>
              <a:rPr lang="en-US" sz="20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investeringen</a:t>
            </a:r>
            <a:r>
              <a:rPr lang="en-US" sz="20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Meerjarenplan</a:t>
            </a:r>
            <a:r>
              <a:rPr lang="en-US" sz="20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2020-2025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1EF256B6-0BF7-4742-8870-40E1B7D9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314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40808" y="130441"/>
            <a:ext cx="6115723" cy="6063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Integrale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heraanleg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wegenis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riolering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+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investeringen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openbaar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domein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1C0C2E9-BFB5-466E-8876-DFEB52B800AD}"/>
              </a:ext>
            </a:extLst>
          </p:cNvPr>
          <p:cNvSpPr/>
          <p:nvPr/>
        </p:nvSpPr>
        <p:spPr>
          <a:xfrm>
            <a:off x="260773" y="667695"/>
            <a:ext cx="6026723" cy="589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en-US" sz="1200" b="1" dirty="0"/>
              <a:t>3-jarenplan 2020-2022</a:t>
            </a:r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Katelijnestraat</a:t>
            </a:r>
            <a:r>
              <a:rPr lang="en-US" sz="1200" b="1" dirty="0"/>
              <a:t> &amp; </a:t>
            </a:r>
            <a:r>
              <a:rPr lang="en-US" sz="1200" b="1" dirty="0" err="1"/>
              <a:t>Arsenaalstraat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Bargeweg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Sint-</a:t>
            </a:r>
            <a:r>
              <a:rPr lang="en-US" sz="1200" b="1" dirty="0" err="1"/>
              <a:t>Amandsstraat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Sint-</a:t>
            </a:r>
            <a:r>
              <a:rPr lang="en-US" sz="1200" b="1" dirty="0" err="1"/>
              <a:t>Jorisstraat</a:t>
            </a:r>
            <a:r>
              <a:rPr lang="en-US" sz="1200" b="1" dirty="0"/>
              <a:t>, </a:t>
            </a:r>
            <a:r>
              <a:rPr lang="en-US" sz="1200" b="1" dirty="0" err="1"/>
              <a:t>Vlamingstraat</a:t>
            </a:r>
            <a:r>
              <a:rPr lang="en-US" sz="1200" b="1" dirty="0"/>
              <a:t>, </a:t>
            </a:r>
            <a:r>
              <a:rPr lang="en-US" sz="1200" b="1" dirty="0" err="1"/>
              <a:t>Vlamingdam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….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en-US" sz="1200" b="1" dirty="0" err="1"/>
              <a:t>Uitvoering</a:t>
            </a:r>
            <a:r>
              <a:rPr lang="en-US" sz="1200" b="1" dirty="0"/>
              <a:t> </a:t>
            </a:r>
            <a:r>
              <a:rPr lang="en-US" sz="1200" b="1" dirty="0" err="1"/>
              <a:t>pleintjesplan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Mallebergplaats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Burg “onder de </a:t>
            </a:r>
            <a:r>
              <a:rPr lang="en-US" sz="1200" b="1" dirty="0" err="1"/>
              <a:t>bomen</a:t>
            </a:r>
            <a:r>
              <a:rPr lang="en-US" sz="1200" b="1" dirty="0"/>
              <a:t>”</a:t>
            </a:r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Kraanplein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…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en-US" sz="1200" b="1" dirty="0" err="1"/>
              <a:t>Investeringen</a:t>
            </a:r>
            <a:r>
              <a:rPr lang="en-US" sz="1200" b="1" dirty="0"/>
              <a:t> in </a:t>
            </a:r>
            <a:r>
              <a:rPr lang="en-US" sz="1200" b="1" dirty="0" err="1"/>
              <a:t>groene</a:t>
            </a:r>
            <a:r>
              <a:rPr lang="en-US" sz="1200" b="1" dirty="0"/>
              <a:t> </a:t>
            </a:r>
            <a:r>
              <a:rPr lang="en-US" sz="1200" b="1" dirty="0" err="1"/>
              <a:t>ruimte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Gevelplanten</a:t>
            </a:r>
            <a:r>
              <a:rPr lang="en-US" sz="1200" b="1" dirty="0"/>
              <a:t> en </a:t>
            </a:r>
            <a:r>
              <a:rPr lang="en-US" sz="1200" b="1" dirty="0" err="1"/>
              <a:t>bloemen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Extra </a:t>
            </a:r>
            <a:r>
              <a:rPr lang="en-US" sz="1200" b="1" dirty="0" err="1"/>
              <a:t>boomaanplantingen</a:t>
            </a:r>
            <a:r>
              <a:rPr lang="en-US" sz="1200" b="1" dirty="0"/>
              <a:t> (</a:t>
            </a:r>
            <a:r>
              <a:rPr lang="en-US" sz="1200" b="1" dirty="0" err="1"/>
              <a:t>ook</a:t>
            </a:r>
            <a:r>
              <a:rPr lang="en-US" sz="1200" b="1" dirty="0"/>
              <a:t> </a:t>
            </a:r>
            <a:r>
              <a:rPr lang="en-US" sz="1200" b="1" dirty="0" err="1"/>
              <a:t>voortuinen</a:t>
            </a:r>
            <a:r>
              <a:rPr lang="en-US" sz="1200" b="1" dirty="0"/>
              <a:t> ! )</a:t>
            </a:r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….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en-US" sz="1200" b="1" dirty="0" err="1"/>
              <a:t>Andere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Groene</a:t>
            </a:r>
            <a:r>
              <a:rPr lang="en-US" sz="1200" b="1" dirty="0"/>
              <a:t> </a:t>
            </a:r>
            <a:r>
              <a:rPr lang="en-US" sz="1200" b="1" dirty="0" err="1"/>
              <a:t>stoelen</a:t>
            </a:r>
            <a:r>
              <a:rPr lang="en-US" sz="1200" b="1" dirty="0"/>
              <a:t> in de </a:t>
            </a:r>
            <a:r>
              <a:rPr lang="en-US" sz="1200" b="1" dirty="0" err="1"/>
              <a:t>parken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Picknickplan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 err="1"/>
              <a:t>Publieke</a:t>
            </a:r>
            <a:r>
              <a:rPr lang="en-US" sz="1200" b="1" dirty="0"/>
              <a:t> </a:t>
            </a:r>
            <a:r>
              <a:rPr lang="en-US" sz="1200" b="1" dirty="0" err="1"/>
              <a:t>fruitpluk</a:t>
            </a:r>
            <a:endParaRPr lang="en-US" sz="1200" b="1" dirty="0"/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200" b="1" dirty="0"/>
              <a:t>…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737694-3319-4EC4-B96C-112033A2FA9C}"/>
              </a:ext>
            </a:extLst>
          </p:cNvPr>
          <p:cNvSpPr txBox="1"/>
          <p:nvPr/>
        </p:nvSpPr>
        <p:spPr>
          <a:xfrm>
            <a:off x="0" y="29361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BE" dirty="0">
              <a:highlight>
                <a:srgbClr val="FFFF00"/>
              </a:highlight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7F80CA-16A6-49BE-B204-44546DBBA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531" y="59813"/>
            <a:ext cx="5824469" cy="6738373"/>
          </a:xfrm>
          <a:prstGeom prst="rect">
            <a:avLst/>
          </a:prstGeom>
          <a:solidFill>
            <a:schemeClr val="tx2"/>
          </a:solidFill>
          <a:ln>
            <a:solidFill>
              <a:schemeClr val="accent5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olSlant"/>
          </a:sp3d>
        </p:spPr>
      </p:pic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AD07D890-9545-4CD6-97A3-90234ECC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42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B4330D-8CE9-4C95-9668-A5DE73D0F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8" b="3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B1C5EA-57C9-4486-9430-3BE2ECDC7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30" r="-2" b="-2"/>
          <a:stretch/>
        </p:blipFill>
        <p:spPr>
          <a:xfrm>
            <a:off x="449343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8163D52-29D8-44B7-9A20-A3AF777D6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A9AA84C-E339-4C5A-ADAD-E6BE0AFDF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1" r="2" b="11216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7A9944-886B-4568-ABCE-83CD737F02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4" r="3" b="3"/>
          <a:stretch/>
        </p:blipFill>
        <p:spPr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E4650C8-8849-4154-93A2-7BB7212EFA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72" r="3" b="3"/>
          <a:stretch/>
        </p:blipFill>
        <p:spPr>
          <a:xfrm>
            <a:off x="-3" y="351129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4322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1F89C-42FC-4F3F-994F-5382B92E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4" y="225695"/>
            <a:ext cx="7922756" cy="8828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 err="1"/>
              <a:t>Multifunctioneel</a:t>
            </a:r>
            <a:r>
              <a:rPr lang="en-US" b="1" dirty="0"/>
              <a:t> centrum </a:t>
            </a:r>
            <a:r>
              <a:rPr lang="en-US" b="1" dirty="0" err="1"/>
              <a:t>Xaverianen</a:t>
            </a:r>
            <a:br>
              <a:rPr lang="en-US" sz="1600" b="1" dirty="0"/>
            </a:br>
            <a:br>
              <a:rPr lang="en-US" sz="1600" b="1" dirty="0"/>
            </a:br>
            <a:r>
              <a:rPr lang="en-US" sz="1400" i="1" u="sng" dirty="0" err="1"/>
              <a:t>Brugs</a:t>
            </a:r>
            <a:r>
              <a:rPr lang="en-US" sz="1400" i="1" u="sng" dirty="0"/>
              <a:t> </a:t>
            </a:r>
            <a:r>
              <a:rPr lang="en-US" sz="1400" i="1" u="sng" dirty="0" err="1"/>
              <a:t>Beleidsprogramma</a:t>
            </a:r>
            <a:r>
              <a:rPr lang="en-US" sz="1400" i="1" u="sng" dirty="0"/>
              <a:t>: 4, 16 en 368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26" name="Tijdelijke aanduiding voor tekst 3">
            <a:extLst>
              <a:ext uri="{FF2B5EF4-FFF2-40B4-BE49-F238E27FC236}">
                <a16:creationId xmlns:a16="http://schemas.microsoft.com/office/drawing/2014/main" id="{32DED663-C906-44D3-8A18-5232F5039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518" y="1466579"/>
            <a:ext cx="4201763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dirty="0" err="1">
                <a:solidFill>
                  <a:schemeClr val="tx1"/>
                </a:solidFill>
              </a:rPr>
              <a:t>Xaverianensite</a:t>
            </a:r>
            <a:r>
              <a:rPr lang="nl-BE" sz="1400" dirty="0">
                <a:solidFill>
                  <a:schemeClr val="tx1"/>
                </a:solidFill>
              </a:rPr>
              <a:t>: mix van sport, cultuur, bibliotheek en sociale ontmoetingsruimte 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dirty="0">
                <a:solidFill>
                  <a:schemeClr val="tx1"/>
                </a:solidFill>
              </a:rPr>
              <a:t>Totale geraamde kostprijs: €15.100.000 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b="1" dirty="0">
                <a:solidFill>
                  <a:srgbClr val="FFFF00"/>
                </a:solidFill>
              </a:rPr>
              <a:t>1 juli 2020 in gebruik genomen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dirty="0">
                <a:solidFill>
                  <a:schemeClr val="tx1"/>
                </a:solidFill>
              </a:rPr>
              <a:t>Bibliotheek verhuisde begin september 2020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dirty="0">
                <a:solidFill>
                  <a:schemeClr val="tx1"/>
                </a:solidFill>
              </a:rPr>
              <a:t>Cafetaria klaar sinds november 2020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dirty="0">
                <a:solidFill>
                  <a:schemeClr val="tx1"/>
                </a:solidFill>
              </a:rPr>
              <a:t>Buitenaanleg: kunstgrasvelden</a:t>
            </a:r>
            <a:endParaRPr lang="nl-BE" sz="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nl-BE" sz="1400" b="1" dirty="0">
                <a:solidFill>
                  <a:srgbClr val="FFFF00"/>
                </a:solidFill>
              </a:rPr>
              <a:t>Volledig afgewerkt </a:t>
            </a:r>
            <a:r>
              <a:rPr lang="nl-BE" sz="1400" dirty="0">
                <a:solidFill>
                  <a:schemeClr val="tx1"/>
                </a:solidFill>
              </a:rPr>
              <a:t>gebouw wordt verwacht </a:t>
            </a:r>
            <a:r>
              <a:rPr lang="nl-BE" sz="1400" b="1" dirty="0">
                <a:solidFill>
                  <a:srgbClr val="FFFF00"/>
                </a:solidFill>
              </a:rPr>
              <a:t>zomer 2021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endParaRPr lang="en-US" sz="1200" dirty="0"/>
          </a:p>
        </p:txBody>
      </p:sp>
      <p:graphicFrame>
        <p:nvGraphicFramePr>
          <p:cNvPr id="215" name="Tabel 214">
            <a:extLst>
              <a:ext uri="{FF2B5EF4-FFF2-40B4-BE49-F238E27FC236}">
                <a16:creationId xmlns:a16="http://schemas.microsoft.com/office/drawing/2014/main" id="{386674C4-51FF-4BB4-B37B-683F9C665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481777"/>
              </p:ext>
            </p:extLst>
          </p:nvPr>
        </p:nvGraphicFramePr>
        <p:xfrm>
          <a:off x="0" y="5379849"/>
          <a:ext cx="3047319" cy="1537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422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760897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2046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Sint -Michiels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SA00203 + SA00793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27026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is sterk in sport</a:t>
                      </a:r>
                      <a:endParaRPr lang="nl-BE" sz="800" b="1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versterkt haar sportaanbod en -infrastructuur als regisseur en aanbieder.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207482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Sportdienst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7DB7E37-885C-4756-BEF7-68C9CCEF0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533" y="746239"/>
            <a:ext cx="5725435" cy="4285130"/>
          </a:xfrm>
          <a:prstGeom prst="rect">
            <a:avLst/>
          </a:prstGeom>
          <a:ln>
            <a:solidFill>
              <a:schemeClr val="accent4"/>
            </a:solidFill>
          </a:ln>
          <a:effectLst>
            <a:glow rad="342900">
              <a:schemeClr val="bg2">
                <a:lumMod val="25000"/>
                <a:alpha val="73000"/>
              </a:schemeClr>
            </a:glow>
            <a:innerShdw blurRad="114300">
              <a:prstClr val="black"/>
            </a:innerShdw>
            <a:softEdge rad="127000"/>
          </a:effectLst>
          <a:scene3d>
            <a:camera prst="orthographicFront">
              <a:rot lat="0" lon="0" rev="0"/>
            </a:camera>
            <a:lightRig rig="sunrise" dir="t"/>
          </a:scene3d>
          <a:sp3d prstMaterial="dkEdge"/>
        </p:spPr>
      </p:pic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5A048F5F-BFA3-4141-B3B9-18C502E7A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351679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5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5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DFCF02D1-1579-4E28-A662-CADB7F1F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79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1F89C-42FC-4F3F-994F-5382B92E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44" y="225695"/>
            <a:ext cx="12993520" cy="8828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 </a:t>
            </a:r>
            <a:r>
              <a:rPr lang="en-US" b="1" dirty="0" err="1"/>
              <a:t>Realisatie</a:t>
            </a:r>
            <a:r>
              <a:rPr lang="en-US" b="1" dirty="0"/>
              <a:t> </a:t>
            </a:r>
            <a:r>
              <a:rPr lang="en-US" b="1" dirty="0" err="1"/>
              <a:t>beurs</a:t>
            </a:r>
            <a:r>
              <a:rPr lang="en-US" b="1" dirty="0"/>
              <a:t>- en </a:t>
            </a:r>
            <a:r>
              <a:rPr lang="en-US" b="1" dirty="0" err="1"/>
              <a:t>congresgebouw</a:t>
            </a:r>
            <a:r>
              <a:rPr lang="en-US" b="1" dirty="0"/>
              <a:t> met </a:t>
            </a:r>
            <a:r>
              <a:rPr lang="en-US" b="1" dirty="0" err="1"/>
              <a:t>omgevingsaanleg</a:t>
            </a:r>
            <a:br>
              <a:rPr lang="en-US" sz="1600" b="1" dirty="0"/>
            </a:br>
            <a:r>
              <a:rPr lang="en-US" sz="1400" i="1" u="sng" dirty="0" err="1"/>
              <a:t>Brugs</a:t>
            </a:r>
            <a:r>
              <a:rPr lang="en-US" sz="1400" i="1" u="sng" dirty="0"/>
              <a:t> </a:t>
            </a:r>
            <a:r>
              <a:rPr lang="en-US" sz="1400" i="1" u="sng" dirty="0" err="1"/>
              <a:t>Beleidsprogramma</a:t>
            </a:r>
            <a:r>
              <a:rPr lang="en-US" sz="1400" i="1" u="sng" dirty="0"/>
              <a:t>: 423 en 447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26" name="Tijdelijke aanduiding voor tekst 3">
            <a:extLst>
              <a:ext uri="{FF2B5EF4-FFF2-40B4-BE49-F238E27FC236}">
                <a16:creationId xmlns:a16="http://schemas.microsoft.com/office/drawing/2014/main" id="{32DED663-C906-44D3-8A18-5232F5039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44" y="1199453"/>
            <a:ext cx="4895262" cy="359713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Plafondbudget</a:t>
            </a:r>
            <a:r>
              <a:rPr lang="en-US" sz="1200" dirty="0">
                <a:solidFill>
                  <a:schemeClr val="tx1"/>
                </a:solidFill>
              </a:rPr>
              <a:t> D&amp;B (</a:t>
            </a:r>
            <a:r>
              <a:rPr lang="en-US" sz="1200" dirty="0" err="1">
                <a:solidFill>
                  <a:schemeClr val="tx1"/>
                </a:solidFill>
              </a:rPr>
              <a:t>gebouw</a:t>
            </a:r>
            <a:r>
              <a:rPr lang="en-US" sz="1200" dirty="0">
                <a:solidFill>
                  <a:schemeClr val="tx1"/>
                </a:solidFill>
              </a:rPr>
              <a:t> en </a:t>
            </a:r>
            <a:r>
              <a:rPr lang="en-US" sz="1200" dirty="0" err="1">
                <a:solidFill>
                  <a:schemeClr val="tx1"/>
                </a:solidFill>
              </a:rPr>
              <a:t>omgevingsaanleg</a:t>
            </a:r>
            <a:r>
              <a:rPr lang="en-US" sz="1200" dirty="0">
                <a:solidFill>
                  <a:schemeClr val="tx1"/>
                </a:solidFill>
              </a:rPr>
              <a:t>): 40 </a:t>
            </a:r>
            <a:r>
              <a:rPr lang="en-US" sz="1200" dirty="0" err="1">
                <a:solidFill>
                  <a:schemeClr val="tx1"/>
                </a:solidFill>
              </a:rPr>
              <a:t>mio</a:t>
            </a:r>
            <a:r>
              <a:rPr lang="en-US" sz="1200" dirty="0">
                <a:solidFill>
                  <a:schemeClr val="tx1"/>
                </a:solidFill>
              </a:rPr>
              <a:t> euro (all-in)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>
                <a:solidFill>
                  <a:schemeClr val="tx1"/>
                </a:solidFill>
              </a:rPr>
              <a:t>BTW-ruling </a:t>
            </a:r>
            <a:r>
              <a:rPr lang="en-US" sz="1200" dirty="0" err="1">
                <a:solidFill>
                  <a:schemeClr val="tx1"/>
                </a:solidFill>
              </a:rPr>
              <a:t>bekomen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waardoor</a:t>
            </a:r>
            <a:r>
              <a:rPr lang="en-US" sz="1200" dirty="0">
                <a:solidFill>
                  <a:schemeClr val="tx1"/>
                </a:solidFill>
              </a:rPr>
              <a:t> alle BTW </a:t>
            </a:r>
            <a:r>
              <a:rPr lang="en-US" sz="1200" dirty="0" err="1">
                <a:solidFill>
                  <a:schemeClr val="tx1"/>
                </a:solidFill>
              </a:rPr>
              <a:t>aftrekbaar</a:t>
            </a:r>
            <a:r>
              <a:rPr lang="en-US" sz="1200" dirty="0">
                <a:solidFill>
                  <a:schemeClr val="tx1"/>
                </a:solidFill>
              </a:rPr>
              <a:t> is (</a:t>
            </a:r>
            <a:r>
              <a:rPr lang="en-US" sz="1200" dirty="0" err="1">
                <a:solidFill>
                  <a:schemeClr val="tx1"/>
                </a:solidFill>
              </a:rPr>
              <a:t>uitgezonderd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fietsenparking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Omgevingsvergunning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verleend</a:t>
            </a:r>
            <a:r>
              <a:rPr lang="en-US" sz="1200" dirty="0">
                <a:solidFill>
                  <a:schemeClr val="tx1"/>
                </a:solidFill>
              </a:rPr>
              <a:t> (CBS 17/06/2019)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Werkzaamheden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aannemer</a:t>
            </a:r>
            <a:r>
              <a:rPr lang="en-US" sz="1200" dirty="0">
                <a:solidFill>
                  <a:schemeClr val="tx1"/>
                </a:solidFill>
              </a:rPr>
              <a:t> MBG </a:t>
            </a:r>
            <a:r>
              <a:rPr lang="en-US" sz="1200" dirty="0" err="1">
                <a:solidFill>
                  <a:schemeClr val="tx1"/>
                </a:solidFill>
              </a:rPr>
              <a:t>gestart</a:t>
            </a:r>
            <a:r>
              <a:rPr lang="en-US" sz="1200" dirty="0">
                <a:solidFill>
                  <a:schemeClr val="tx1"/>
                </a:solidFill>
              </a:rPr>
              <a:t> op 5 </a:t>
            </a:r>
            <a:r>
              <a:rPr lang="en-US" sz="1200" dirty="0" err="1">
                <a:solidFill>
                  <a:schemeClr val="tx1"/>
                </a:solidFill>
              </a:rPr>
              <a:t>augustus</a:t>
            </a:r>
            <a:r>
              <a:rPr lang="en-US" sz="1200" dirty="0">
                <a:solidFill>
                  <a:schemeClr val="tx1"/>
                </a:solidFill>
              </a:rPr>
              <a:t> 2019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Projectfinanciering</a:t>
            </a:r>
            <a:r>
              <a:rPr lang="en-US" sz="1200" dirty="0">
                <a:solidFill>
                  <a:schemeClr val="tx1"/>
                </a:solidFill>
              </a:rPr>
              <a:t> met </a:t>
            </a:r>
            <a:r>
              <a:rPr lang="en-US" sz="1200" dirty="0" err="1">
                <a:solidFill>
                  <a:schemeClr val="tx1"/>
                </a:solidFill>
              </a:rPr>
              <a:t>opbrengst</a:t>
            </a:r>
            <a:r>
              <a:rPr lang="en-US" sz="1200" dirty="0">
                <a:solidFill>
                  <a:schemeClr val="tx1"/>
                </a:solidFill>
              </a:rPr>
              <a:t> ‘</a:t>
            </a:r>
            <a:r>
              <a:rPr lang="en-US" sz="1200" dirty="0" err="1">
                <a:solidFill>
                  <a:schemeClr val="tx1"/>
                </a:solidFill>
              </a:rPr>
              <a:t>toeristentaks</a:t>
            </a:r>
            <a:r>
              <a:rPr lang="en-US" sz="1200" dirty="0">
                <a:solidFill>
                  <a:schemeClr val="tx1"/>
                </a:solidFill>
              </a:rPr>
              <a:t>’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Subsidie</a:t>
            </a:r>
            <a:r>
              <a:rPr lang="en-US" sz="1200" dirty="0">
                <a:solidFill>
                  <a:schemeClr val="tx1"/>
                </a:solidFill>
              </a:rPr>
              <a:t> van €274.523 </a:t>
            </a:r>
            <a:r>
              <a:rPr lang="en-US" sz="1200" dirty="0" err="1">
                <a:solidFill>
                  <a:schemeClr val="tx1"/>
                </a:solidFill>
              </a:rPr>
              <a:t>binnen</a:t>
            </a:r>
            <a:r>
              <a:rPr lang="en-US" sz="1200" dirty="0">
                <a:solidFill>
                  <a:schemeClr val="tx1"/>
                </a:solidFill>
              </a:rPr>
              <a:t> TERTS (</a:t>
            </a:r>
            <a:r>
              <a:rPr lang="en-US" sz="1200" dirty="0" err="1">
                <a:solidFill>
                  <a:schemeClr val="tx1"/>
                </a:solidFill>
              </a:rPr>
              <a:t>energetische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investeringen</a:t>
            </a:r>
            <a:r>
              <a:rPr lang="en-US" sz="1200" dirty="0">
                <a:solidFill>
                  <a:schemeClr val="tx1"/>
                </a:solidFill>
              </a:rPr>
              <a:t>) </a:t>
            </a:r>
            <a:r>
              <a:rPr lang="en-US" sz="1200" dirty="0" err="1">
                <a:solidFill>
                  <a:schemeClr val="tx1"/>
                </a:solidFill>
              </a:rPr>
              <a:t>binnengehaald</a:t>
            </a:r>
            <a:r>
              <a:rPr lang="en-US" sz="1200" dirty="0">
                <a:solidFill>
                  <a:schemeClr val="tx1"/>
                </a:solidFill>
              </a:rPr>
              <a:t> in 2020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Volgende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mijlpaal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hoogste</a:t>
            </a:r>
            <a:r>
              <a:rPr lang="en-US" sz="1200" dirty="0">
                <a:solidFill>
                  <a:schemeClr val="tx1"/>
                </a:solidFill>
              </a:rPr>
              <a:t> punt </a:t>
            </a:r>
            <a:r>
              <a:rPr lang="en-US" sz="1200" dirty="0" err="1">
                <a:solidFill>
                  <a:schemeClr val="tx1"/>
                </a:solidFill>
              </a:rPr>
              <a:t>congresgebouw</a:t>
            </a:r>
            <a:r>
              <a:rPr lang="en-US" sz="1200" dirty="0">
                <a:solidFill>
                  <a:schemeClr val="tx1"/>
                </a:solidFill>
              </a:rPr>
              <a:t> (26m) en </a:t>
            </a:r>
            <a:r>
              <a:rPr lang="en-US" sz="1200" dirty="0" err="1">
                <a:solidFill>
                  <a:schemeClr val="tx1"/>
                </a:solidFill>
              </a:rPr>
              <a:t>meiboom</a:t>
            </a:r>
            <a:r>
              <a:rPr lang="en-US" sz="1200" dirty="0">
                <a:solidFill>
                  <a:schemeClr val="tx1"/>
                </a:solidFill>
              </a:rPr>
              <a:t> in </a:t>
            </a:r>
            <a:r>
              <a:rPr lang="en-US" sz="1200" dirty="0" err="1">
                <a:solidFill>
                  <a:schemeClr val="tx1"/>
                </a:solidFill>
              </a:rPr>
              <a:t>april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 err="1">
                <a:solidFill>
                  <a:schemeClr val="tx1"/>
                </a:solidFill>
              </a:rPr>
              <a:t>mei</a:t>
            </a:r>
            <a:r>
              <a:rPr lang="en-US" sz="1200" dirty="0">
                <a:solidFill>
                  <a:schemeClr val="tx1"/>
                </a:solidFill>
              </a:rPr>
              <a:t> 2021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Doelstelling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b="1" dirty="0" err="1">
                <a:solidFill>
                  <a:srgbClr val="FFFF00"/>
                </a:solidFill>
              </a:rPr>
              <a:t>ingebruikname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en-US" sz="1200" b="1" dirty="0" err="1">
                <a:solidFill>
                  <a:srgbClr val="FFFF00"/>
                </a:solidFill>
              </a:rPr>
              <a:t>nieuw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en-US" sz="1200" b="1" dirty="0" err="1">
                <a:solidFill>
                  <a:srgbClr val="FFFF00"/>
                </a:solidFill>
              </a:rPr>
              <a:t>gebouw</a:t>
            </a:r>
            <a:r>
              <a:rPr lang="en-US" sz="1200" b="1" dirty="0">
                <a:solidFill>
                  <a:srgbClr val="FFFF00"/>
                </a:solidFill>
              </a:rPr>
              <a:t>: </a:t>
            </a:r>
            <a:r>
              <a:rPr lang="en-US" sz="1200" b="1" dirty="0" err="1">
                <a:solidFill>
                  <a:srgbClr val="FFFF00"/>
                </a:solidFill>
              </a:rPr>
              <a:t>januari</a:t>
            </a:r>
            <a:r>
              <a:rPr lang="en-US" sz="1200" b="1" dirty="0">
                <a:solidFill>
                  <a:srgbClr val="FFFF00"/>
                </a:solidFill>
              </a:rPr>
              <a:t> 2022 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en-US" sz="1200" dirty="0" err="1">
                <a:solidFill>
                  <a:schemeClr val="tx1"/>
                </a:solidFill>
              </a:rPr>
              <a:t>Blijft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doelstelling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ondanks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vertraging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wegens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schorsing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werken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coronacrisis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r>
              <a:rPr lang="en-US" sz="1200" dirty="0" err="1">
                <a:solidFill>
                  <a:schemeClr val="tx1"/>
                </a:solidFill>
              </a:rPr>
              <a:t>Exploitatie</a:t>
            </a:r>
            <a:r>
              <a:rPr lang="en-US" sz="1200" dirty="0">
                <a:solidFill>
                  <a:schemeClr val="tx1"/>
                </a:solidFill>
              </a:rPr>
              <a:t> via </a:t>
            </a:r>
            <a:r>
              <a:rPr lang="en-US" sz="1200" dirty="0" err="1">
                <a:solidFill>
                  <a:schemeClr val="tx1"/>
                </a:solidFill>
              </a:rPr>
              <a:t>vzw</a:t>
            </a:r>
            <a:r>
              <a:rPr lang="en-US" sz="1200" dirty="0">
                <a:solidFill>
                  <a:schemeClr val="tx1"/>
                </a:solidFill>
              </a:rPr>
              <a:t> BMCC (2019_CBS_00873)</a:t>
            </a:r>
          </a:p>
          <a:p>
            <a:pPr>
              <a:lnSpc>
                <a:spcPct val="90000"/>
              </a:lnSpc>
              <a:buFont typeface="Wingdings 3" charset="2"/>
              <a:buChar char=""/>
            </a:pPr>
            <a:endParaRPr lang="en-US" sz="1200" dirty="0"/>
          </a:p>
          <a:p>
            <a:pPr>
              <a:lnSpc>
                <a:spcPct val="90000"/>
              </a:lnSpc>
              <a:buFont typeface="Wingdings 3" charset="2"/>
              <a:buChar char=""/>
            </a:pPr>
            <a:endParaRPr lang="en-US" sz="1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755BDCF-AFEB-41CF-9AD4-4135CB6AF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30" r="4330" b="1"/>
          <a:stretch/>
        </p:blipFill>
        <p:spPr>
          <a:xfrm>
            <a:off x="5233679" y="720196"/>
            <a:ext cx="6499654" cy="4076390"/>
          </a:xfrm>
          <a:prstGeom prst="rect">
            <a:avLst/>
          </a:prstGeom>
          <a:effectLst>
            <a:glow rad="114300">
              <a:schemeClr val="accent6">
                <a:satMod val="175000"/>
                <a:alpha val="34000"/>
              </a:schemeClr>
            </a:glow>
            <a:outerShdw blurRad="63500" dist="88900" dir="6600000" sx="101000" sy="101000" algn="tr" rotWithShape="0">
              <a:schemeClr val="bg2">
                <a:lumMod val="50000"/>
                <a:alpha val="95000"/>
              </a:schemeClr>
            </a:outerShdw>
            <a:softEdge rad="50800"/>
          </a:effectLst>
        </p:spPr>
      </p:pic>
      <p:graphicFrame>
        <p:nvGraphicFramePr>
          <p:cNvPr id="215" name="Tabel 214">
            <a:extLst>
              <a:ext uri="{FF2B5EF4-FFF2-40B4-BE49-F238E27FC236}">
                <a16:creationId xmlns:a16="http://schemas.microsoft.com/office/drawing/2014/main" id="{386674C4-51FF-4BB4-B37B-683F9C665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977673"/>
              </p:ext>
            </p:extLst>
          </p:nvPr>
        </p:nvGraphicFramePr>
        <p:xfrm>
          <a:off x="0" y="5566131"/>
          <a:ext cx="304731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422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760897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2046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SA01349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43842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Het toerisme in Brugge ondersteunt de gewenste dynamiek van de stad.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07482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Eigendommen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13688814-038F-48AE-9F41-F41AC6D98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110568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12,2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18,3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E62DBD77-FEAE-4F60-A897-534E07E4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0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852186B6-9319-4374-A5E8-BFB27479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02" y="-104326"/>
            <a:ext cx="245806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A1FF20-D181-40A8-9ECF-50E21728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FA4EEE6D-A815-4587-A1BB-A3DCB4635D39}"/>
              </a:ext>
            </a:extLst>
          </p:cNvPr>
          <p:cNvSpPr txBox="1"/>
          <p:nvPr/>
        </p:nvSpPr>
        <p:spPr>
          <a:xfrm>
            <a:off x="4459151" y="5388665"/>
            <a:ext cx="6590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Geconsolideerd dubbel financieel evenwicht: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positief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beschikbaar budgettair resultaat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positieve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autofinancieringsmarge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610288B5-6830-4498-8320-7B5FF2B77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74060"/>
              </p:ext>
            </p:extLst>
          </p:nvPr>
        </p:nvGraphicFramePr>
        <p:xfrm>
          <a:off x="3336081" y="1869681"/>
          <a:ext cx="8534400" cy="3000392"/>
        </p:xfrm>
        <a:graphic>
          <a:graphicData uri="http://schemas.openxmlformats.org/drawingml/2006/table">
            <a:tbl>
              <a:tblPr/>
              <a:tblGrid>
                <a:gridCol w="3572719">
                  <a:extLst>
                    <a:ext uri="{9D8B030D-6E8A-4147-A177-3AD203B41FA5}">
                      <a16:colId xmlns:a16="http://schemas.microsoft.com/office/drawing/2014/main" val="268603956"/>
                    </a:ext>
                  </a:extLst>
                </a:gridCol>
                <a:gridCol w="1308659">
                  <a:extLst>
                    <a:ext uri="{9D8B030D-6E8A-4147-A177-3AD203B41FA5}">
                      <a16:colId xmlns:a16="http://schemas.microsoft.com/office/drawing/2014/main" val="1568792420"/>
                    </a:ext>
                  </a:extLst>
                </a:gridCol>
                <a:gridCol w="1240577">
                  <a:extLst>
                    <a:ext uri="{9D8B030D-6E8A-4147-A177-3AD203B41FA5}">
                      <a16:colId xmlns:a16="http://schemas.microsoft.com/office/drawing/2014/main" val="2975108321"/>
                    </a:ext>
                  </a:extLst>
                </a:gridCol>
                <a:gridCol w="1237673">
                  <a:extLst>
                    <a:ext uri="{9D8B030D-6E8A-4147-A177-3AD203B41FA5}">
                      <a16:colId xmlns:a16="http://schemas.microsoft.com/office/drawing/2014/main" val="862167294"/>
                    </a:ext>
                  </a:extLst>
                </a:gridCol>
                <a:gridCol w="1174772">
                  <a:extLst>
                    <a:ext uri="{9D8B030D-6E8A-4147-A177-3AD203B41FA5}">
                      <a16:colId xmlns:a16="http://schemas.microsoft.com/office/drawing/2014/main" val="2157521279"/>
                    </a:ext>
                  </a:extLst>
                </a:gridCol>
              </a:tblGrid>
              <a:tr h="624859"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Kerncijfer in </a:t>
                      </a:r>
                      <a:r>
                        <a:rPr lang="nl-BE" sz="13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mio</a:t>
                      </a:r>
                      <a:r>
                        <a:rPr lang="nl-B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euro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Rekening Geconsolideerd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Rekening STAD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Rekening OCMW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Eerste herziening MJP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398474"/>
                  </a:ext>
                </a:extLst>
              </a:tr>
              <a:tr h="763183">
                <a:tc>
                  <a:txBody>
                    <a:bodyPr/>
                    <a:lstStyle/>
                    <a:p>
                      <a:pPr algn="l" fontAlgn="ctr"/>
                      <a: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  <a:t>Budgettair resultaat van het boekjaar </a:t>
                      </a:r>
                      <a:b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nl-BE" sz="1200" b="0" i="1" u="none" strike="noStrike" kern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= wat we meer uitgaven dan ontvingen in 2020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  <a:t>-14,3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-17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2,8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-42,3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30415"/>
                  </a:ext>
                </a:extLst>
              </a:tr>
              <a:tr h="849167">
                <a:tc>
                  <a:txBody>
                    <a:bodyPr/>
                    <a:lstStyle/>
                    <a:p>
                      <a:pPr algn="l" fontAlgn="ctr"/>
                      <a: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  <a:t>Beschikbaar budgettair resultaat</a:t>
                      </a:r>
                      <a:b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nl-BE" sz="1200" b="0" i="1" u="none" strike="noStrike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</a:rPr>
                        <a:t>= saldo van alle ontvangsten en uitgaven van het lopend boekjaar, vermeerderd met het saldo van de vorige boekjaren</a:t>
                      </a:r>
                      <a:endParaRPr lang="nl-BE" sz="1300" b="1" i="1" u="none" strike="noStrike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>
                          <a:effectLst/>
                          <a:latin typeface="Tahoma" panose="020B0604030504040204" pitchFamily="34" charset="0"/>
                        </a:rPr>
                        <a:t>54,2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56,9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-2,8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26,2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27364"/>
                  </a:ext>
                </a:extLst>
              </a:tr>
              <a:tr h="763183">
                <a:tc>
                  <a:txBody>
                    <a:bodyPr/>
                    <a:lstStyle/>
                    <a:p>
                      <a:pPr algn="l" fontAlgn="ctr"/>
                      <a: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  <a:t>Autofinancieringsmarge  </a:t>
                      </a:r>
                      <a:b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nl-BE" sz="1200" b="0" i="1" u="none" strike="noStrike" kern="12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= wat overblijft uit exploitatie, na aflossing periodieke leningslasten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1" i="0" u="none" strike="noStrike" dirty="0">
                          <a:effectLst/>
                          <a:latin typeface="Tahoma" panose="020B0604030504040204" pitchFamily="34" charset="0"/>
                        </a:rPr>
                        <a:t>17,2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14,6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2,6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300" b="0" i="0" u="none" strike="noStrike" dirty="0">
                          <a:effectLst/>
                          <a:latin typeface="Tahoma" panose="020B0604030504040204" pitchFamily="34" charset="0"/>
                        </a:rPr>
                        <a:t>-1,9</a:t>
                      </a:r>
                    </a:p>
                  </a:txBody>
                  <a:tcPr marL="8011" marR="8011" marT="8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422618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AABB58CB-BFB2-4064-AAEE-1C415D3259F7}"/>
              </a:ext>
            </a:extLst>
          </p:cNvPr>
          <p:cNvSpPr txBox="1"/>
          <p:nvPr/>
        </p:nvSpPr>
        <p:spPr>
          <a:xfrm>
            <a:off x="3281970" y="4838789"/>
            <a:ext cx="9086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/>
              <a:t>*Kolom rekening STAD/ OCMW houdt rekening met de tussenkomst van ±16 miljoen euro van de stad in het OCMW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55CEBFD-7357-432C-B860-7038B2CE7C98}"/>
              </a:ext>
            </a:extLst>
          </p:cNvPr>
          <p:cNvGrpSpPr/>
          <p:nvPr/>
        </p:nvGrpSpPr>
        <p:grpSpPr>
          <a:xfrm>
            <a:off x="10587931" y="147432"/>
            <a:ext cx="1289840" cy="644920"/>
            <a:chOff x="6930761" y="726814"/>
            <a:chExt cx="1289840" cy="644920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21AB3D2-A1C4-4271-A3CE-25659E228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0761" y="726814"/>
              <a:ext cx="644920" cy="644920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47C118EE-DA66-4C0D-917A-FEBA2232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5681" y="726814"/>
              <a:ext cx="644920" cy="644920"/>
            </a:xfrm>
            <a:prstGeom prst="rect">
              <a:avLst/>
            </a:prstGeom>
          </p:spPr>
        </p:pic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585BC810-590B-4B30-A6E5-3B65BECE047F}"/>
              </a:ext>
            </a:extLst>
          </p:cNvPr>
          <p:cNvSpPr txBox="1"/>
          <p:nvPr/>
        </p:nvSpPr>
        <p:spPr>
          <a:xfrm>
            <a:off x="3196148" y="39848"/>
            <a:ext cx="8620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Kerncijfers 2020</a:t>
            </a:r>
            <a:r>
              <a:rPr lang="nl-BE" b="1" dirty="0">
                <a:latin typeface="Century Gothic" panose="020B0502020202020204"/>
              </a:rPr>
              <a:t>(</a:t>
            </a:r>
            <a:r>
              <a:rPr lang="nl-BE" b="1" dirty="0" err="1">
                <a:latin typeface="Century Gothic" panose="020B0502020202020204"/>
              </a:rPr>
              <a:t>mio</a:t>
            </a:r>
            <a:r>
              <a:rPr lang="nl-BE" b="1" dirty="0">
                <a:latin typeface="Century Gothic" panose="020B0502020202020204"/>
              </a:rPr>
              <a:t> euro)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1EAFC492-F164-4B20-9904-A949DAB76FFC}"/>
              </a:ext>
            </a:extLst>
          </p:cNvPr>
          <p:cNvSpPr txBox="1">
            <a:spLocks/>
          </p:cNvSpPr>
          <p:nvPr/>
        </p:nvSpPr>
        <p:spPr>
          <a:xfrm>
            <a:off x="11049755" y="61880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nl-BE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endParaRPr lang="nl-BE" sz="1400" dirty="0">
              <a:solidFill>
                <a:schemeClr val="tx1"/>
              </a:solidFill>
              <a:latin typeface="Century Gothic" panose="020B0502020202020204"/>
            </a:endParaRPr>
          </a:p>
          <a:p>
            <a:pPr defTabSz="457200">
              <a:defRPr/>
            </a:pPr>
            <a:fld id="{D06C2359-C2F7-4463-B75A-DCC240B7913F}" type="slidenum">
              <a:rPr lang="nl-BE" sz="1400" smtClean="0">
                <a:solidFill>
                  <a:schemeClr val="tx1"/>
                </a:solidFill>
                <a:latin typeface="Century Gothic" panose="020B0502020202020204"/>
              </a:rPr>
              <a:pPr defTabSz="457200">
                <a:defRPr/>
              </a:pPr>
              <a:t>3</a:t>
            </a:fld>
            <a:endParaRPr lang="nl-BE" sz="1400" dirty="0">
              <a:solidFill>
                <a:schemeClr val="tx1"/>
              </a:solidFill>
              <a:latin typeface="Century Gothic" panose="020B0502020202020204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83C1D96-C901-4874-A1CD-9E31AFA6BBC5}"/>
              </a:ext>
            </a:extLst>
          </p:cNvPr>
          <p:cNvSpPr txBox="1"/>
          <p:nvPr/>
        </p:nvSpPr>
        <p:spPr>
          <a:xfrm>
            <a:off x="3281970" y="1463457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nl-BE" b="1" dirty="0">
                <a:solidFill>
                  <a:srgbClr val="FFFF00"/>
                </a:solidFill>
              </a:rPr>
              <a:t>Rekening beter dan wat begroot werd in 1</a:t>
            </a:r>
            <a:r>
              <a:rPr lang="nl-BE" b="1" baseline="30000" dirty="0">
                <a:solidFill>
                  <a:srgbClr val="FFFF00"/>
                </a:solidFill>
              </a:rPr>
              <a:t>ste</a:t>
            </a:r>
            <a:r>
              <a:rPr lang="nl-BE" b="1" dirty="0">
                <a:solidFill>
                  <a:srgbClr val="FFFF00"/>
                </a:solidFill>
              </a:rPr>
              <a:t> herziening Meerjarenplan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B846E42-A031-4099-9FDF-7B8497C0E570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</p:spTree>
    <p:extLst>
      <p:ext uri="{BB962C8B-B14F-4D97-AF65-F5344CB8AC3E}">
        <p14:creationId xmlns:p14="http://schemas.microsoft.com/office/powerpoint/2010/main" val="363595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524000" y="218146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Museumsite renovatie Kloefenpoort</a:t>
            </a:r>
          </a:p>
          <a:p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Brugs Beleidsprogramma: 200, 201, 202, 366, 443, 449, 493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85560"/>
              </p:ext>
            </p:extLst>
          </p:nvPr>
        </p:nvGraphicFramePr>
        <p:xfrm>
          <a:off x="0" y="5416831"/>
          <a:ext cx="3302000" cy="1441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934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908066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1780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117809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5244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Brugge, cultuurstad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11780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Gevarieerd, hedendaags, laagdrempelig cultuuraanbod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1780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Musea Brugge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1780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6620351" y="802921"/>
            <a:ext cx="4428648" cy="269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Versterkende schakel van museumkwartier (5 museumlocaties en nieuwbouw)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Bestemming: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werkplek cluster collectie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samenbrengen wetenschappelijke werking</a:t>
            </a:r>
          </a:p>
          <a:p>
            <a:pPr marL="742950" lvl="3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museumbibliotheek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Moet uitgevoerd worden voor de werken aan de nieuwbouw starten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b="1" dirty="0">
                <a:solidFill>
                  <a:srgbClr val="FFFF00"/>
                </a:solidFill>
              </a:rPr>
              <a:t>Ontwerp 2021 - Uitvoering 2022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74F065-522E-4846-9D1F-3C826594B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533" y="987240"/>
            <a:ext cx="5164665" cy="412012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5A7B65F-DA16-40F8-A6B4-2E5613D9CD5C}"/>
              </a:ext>
            </a:extLst>
          </p:cNvPr>
          <p:cNvSpPr/>
          <p:nvPr/>
        </p:nvSpPr>
        <p:spPr>
          <a:xfrm>
            <a:off x="6535763" y="3602049"/>
            <a:ext cx="5098154" cy="1214179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defRPr/>
            </a:pPr>
            <a:r>
              <a:rPr lang="nl-BE" sz="1600" b="1" i="1" u="sng" dirty="0">
                <a:solidFill>
                  <a:schemeClr val="tx1"/>
                </a:solidFill>
              </a:rPr>
              <a:t>LEGENDE AFBEELDING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nl-BE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zogenaamde vleugel Sint-Leon, 1891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nl-BE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Oefenschool of “Kloefenpoort”, 1931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nl-BE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Blok B, 1957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nl-BE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Sportzaal, 1977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nl-BE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Nieuwe schoolgebouwen, 1986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77AE98-7C85-47E2-9876-954DE8BEE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54949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2,2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6FC51633-0ABE-4929-BA66-8FB9FB58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779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591109" y="270968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BRUSK!</a:t>
            </a:r>
          </a:p>
          <a:p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Brugs Beleidsprogramma: 200, 201, 202, 221, 268, 269, 361,</a:t>
            </a:r>
          </a:p>
          <a:p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366, 443, 449 en 493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759915"/>
              </p:ext>
            </p:extLst>
          </p:nvPr>
        </p:nvGraphicFramePr>
        <p:xfrm>
          <a:off x="0" y="5487035"/>
          <a:ext cx="3120705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372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733333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SA00931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Brugge, cultuurstad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Gevarieerd, hedendaags, laagdrempelig cultuuraanbod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Musea Brugge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91005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5925401" y="1397977"/>
            <a:ext cx="5281859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Plafondbedrag ‘design &amp;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build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’: €28.500.000 (all-in)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Daarnaast ook andere kosten voor o.a. de sloop en de aanleg van een museumpark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Maakt deel uit van volledige realisatie ‘Museum- en kunstsite” en wordt voor 60% gesubsidieerd door Vlaanderen (maximaal ± 47 miljoen euro waarvan ±27,5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mio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euro gesubsidieerd)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CBS 25 januari: toewijzing opdracht CIT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Blaton</a:t>
            </a:r>
            <a:endParaRPr lang="nl-BE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werken voorzien vanaf augustus 2022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b="1" dirty="0">
                <a:solidFill>
                  <a:srgbClr val="FFFF00"/>
                </a:solidFill>
              </a:rPr>
              <a:t>Ingebruikname nieuwe infrastructuur eind 2024 </a:t>
            </a:r>
          </a:p>
        </p:txBody>
      </p:sp>
      <p:pic>
        <p:nvPicPr>
          <p:cNvPr id="9" name="Afbeelding 8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AF49AD5C-2A74-4E57-A751-6A11E4714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" b="2089"/>
          <a:stretch/>
        </p:blipFill>
        <p:spPr>
          <a:xfrm>
            <a:off x="984739" y="1397977"/>
            <a:ext cx="4535198" cy="3328177"/>
          </a:xfrm>
          <a:prstGeom prst="rect">
            <a:avLst/>
          </a:prstGeom>
          <a:ln w="3810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bliqueTopLeft"/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9EFD38D9-A186-4193-8511-D88944D59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1204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0,03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30,6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5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5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17,6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83873BEE-C835-4731-B417-637DCBCE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603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839023" y="171528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Strategische</a:t>
            </a: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aankopen</a:t>
            </a: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2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inspelen</a:t>
            </a: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op </a:t>
            </a:r>
            <a:r>
              <a:rPr lang="en-US" sz="2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nieuwe</a:t>
            </a: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ontwikkelingen</a:t>
            </a: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</a:t>
            </a:r>
            <a:r>
              <a:rPr lang="en-US" sz="2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opportuniteiten</a:t>
            </a:r>
            <a:endParaRPr lang="en-US" sz="23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79E49D7-B295-4348-8A6D-449BF2826190}"/>
              </a:ext>
            </a:extLst>
          </p:cNvPr>
          <p:cNvSpPr/>
          <p:nvPr/>
        </p:nvSpPr>
        <p:spPr>
          <a:xfrm>
            <a:off x="6018010" y="1339273"/>
            <a:ext cx="5672955" cy="4438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Door een gericht aankoopbeleid streven we naar een uitbreiding van het areaal buurtgroen en natuur en bos, bijvoorbeeld: 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Aankoop 2,8 ha grond uitbreiding domein </a:t>
            </a:r>
            <a:r>
              <a:rPr lang="nl-B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Veltem</a:t>
            </a: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Aankoop Site de lijn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Aankoop Sint-Pietersplas 6,3 ha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b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BE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functie van het gebruikerscomfort investeren we in een modernisering van de recyclageparken.</a:t>
            </a:r>
            <a:b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BE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Grondverwervingen</a:t>
            </a: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b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BE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Investeringen in opportuniteiten rond parkeerfaciliteiten. 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A2EE98-28D1-4C06-92DC-33EF86997262}"/>
              </a:ext>
            </a:extLst>
          </p:cNvPr>
          <p:cNvSpPr txBox="1"/>
          <p:nvPr/>
        </p:nvSpPr>
        <p:spPr>
          <a:xfrm>
            <a:off x="0" y="29361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BE" dirty="0">
              <a:highlight>
                <a:srgbClr val="FFFF00"/>
              </a:highlight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0D33E774-8025-49B2-9EF1-16CFDCCD2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080077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3,6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6,4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5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5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70A63188-DE4C-40E7-9F3B-37550ECE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B360EA5-2574-4E3F-8C3F-C638827D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061"/>
            <a:ext cx="4830137" cy="29025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3E85B89-8E38-4146-B010-D8438629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503"/>
            <a:ext cx="4843336" cy="33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4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635070" y="324392"/>
            <a:ext cx="61532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Site </a:t>
            </a:r>
            <a:r>
              <a:rPr lang="nl-BE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Knaepen</a:t>
            </a:r>
            <a:endParaRPr lang="nl-BE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Brugs Beleidsprogramma: 429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454046"/>
              </p:ext>
            </p:extLst>
          </p:nvPr>
        </p:nvGraphicFramePr>
        <p:xfrm>
          <a:off x="-25145" y="5260916"/>
          <a:ext cx="33204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714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918715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Zeebrugge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SA01007 + SA01396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 haven van Zeebrugge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Evenwicht havenontwikkeling &amp; leefbaarheid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kern="1200" dirty="0">
                          <a:solidFill>
                            <a:srgbClr val="C00000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913575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CB404040-72BE-43D7-B85C-97B7D9EA64EC}"/>
              </a:ext>
            </a:extLst>
          </p:cNvPr>
          <p:cNvSpPr txBox="1"/>
          <p:nvPr/>
        </p:nvSpPr>
        <p:spPr>
          <a:xfrm>
            <a:off x="6797495" y="1348130"/>
            <a:ext cx="4785052" cy="37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Overeenkomst in 2014 met Elia voor aankoop site Knapen en inrichting van die site als buffer tussen de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Stationswijk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hoogspanningsstation Stevin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Bedrag van 8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mio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euro te gebruiken voor die site en bufferende maatregelen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Onderdeel van de revitaliseringsstudie: realisatie ‘Kustpark’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Sanering terrein door Defensie uitgevoerd in juni 2020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b="1" dirty="0">
                <a:solidFill>
                  <a:srgbClr val="FFFF00"/>
                </a:solidFill>
              </a:rPr>
              <a:t>Verwerving verwacht voorjaar 2021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b="1" dirty="0">
                <a:solidFill>
                  <a:srgbClr val="FFFF00"/>
                </a:solidFill>
              </a:rPr>
              <a:t>3,3 hectare zal tegen zomer 2021 opengesteld worden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Participatieproject rond invulling site wordt opgestart in 2021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Opletten voor samenhang met sluisdossier…</a:t>
            </a:r>
          </a:p>
          <a:p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96D8C39D-17F7-4B77-B8E8-BD911E26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70" y="1192632"/>
            <a:ext cx="4904264" cy="3265067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C9FC6C0E-28F8-4CE3-8CE4-2FD7F759D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1645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7,3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6675917F-7AD2-4343-A09B-4555D5C3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423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D7085-00CE-409A-BED1-5863F17F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84" y="338076"/>
            <a:ext cx="7251907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3300" b="1" dirty="0" err="1"/>
              <a:t>Renovatie</a:t>
            </a:r>
            <a:r>
              <a:rPr lang="en-US" sz="3300" b="1" dirty="0"/>
              <a:t> Conservatorium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BF20B5-DD12-4134-BF9A-056481D8A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806" y="1739939"/>
            <a:ext cx="5022811" cy="329395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buFont typeface="Wingdings 3" charset="2"/>
              <a:buChar char=""/>
            </a:pPr>
            <a:r>
              <a:rPr lang="nl-BE" sz="1300" dirty="0">
                <a:solidFill>
                  <a:schemeClr val="tx1"/>
                </a:solidFill>
              </a:rPr>
              <a:t>Renovatiewerken zijn gestart juni 2020</a:t>
            </a:r>
          </a:p>
          <a:p>
            <a:pPr marL="285750" indent="-285750">
              <a:lnSpc>
                <a:spcPct val="110000"/>
              </a:lnSpc>
              <a:buFont typeface="Wingdings 3" charset="2"/>
              <a:buChar char=""/>
            </a:pPr>
            <a:r>
              <a:rPr lang="nl-BE" sz="1300" b="1" dirty="0">
                <a:solidFill>
                  <a:srgbClr val="FFFF00"/>
                </a:solidFill>
              </a:rPr>
              <a:t>Werken</a:t>
            </a:r>
            <a:r>
              <a:rPr lang="nl-BE" sz="1300" dirty="0">
                <a:solidFill>
                  <a:schemeClr val="tx1"/>
                </a:solidFill>
              </a:rPr>
              <a:t> </a:t>
            </a:r>
            <a:r>
              <a:rPr lang="nl-BE" sz="1300" b="1" dirty="0">
                <a:solidFill>
                  <a:srgbClr val="FFFF00"/>
                </a:solidFill>
              </a:rPr>
              <a:t>klaar in december 2021</a:t>
            </a:r>
            <a:r>
              <a:rPr lang="nl-BE" sz="1300" dirty="0">
                <a:solidFill>
                  <a:schemeClr val="tx1"/>
                </a:solidFill>
              </a:rPr>
              <a:t>, zodat school kan </a:t>
            </a:r>
            <a:r>
              <a:rPr lang="nl-BE" sz="1300" b="1" dirty="0">
                <a:solidFill>
                  <a:srgbClr val="FFFF00"/>
                </a:solidFill>
              </a:rPr>
              <a:t>verhuizen</a:t>
            </a:r>
            <a:r>
              <a:rPr lang="nl-BE" sz="1300" dirty="0">
                <a:solidFill>
                  <a:schemeClr val="tx1"/>
                </a:solidFill>
              </a:rPr>
              <a:t> vanuit Middenschool in </a:t>
            </a:r>
            <a:r>
              <a:rPr lang="nl-BE" sz="1300" b="1" dirty="0">
                <a:solidFill>
                  <a:srgbClr val="FFFF00"/>
                </a:solidFill>
              </a:rPr>
              <a:t>kerstvakantie 2021</a:t>
            </a:r>
          </a:p>
          <a:p>
            <a:pPr marL="285750" indent="-285750">
              <a:lnSpc>
                <a:spcPct val="110000"/>
              </a:lnSpc>
              <a:buFont typeface="Wingdings 3" charset="2"/>
              <a:buChar char=""/>
            </a:pPr>
            <a:r>
              <a:rPr lang="nl-BE" sz="1300" dirty="0">
                <a:solidFill>
                  <a:schemeClr val="tx1"/>
                </a:solidFill>
              </a:rPr>
              <a:t>Premies:</a:t>
            </a:r>
          </a:p>
          <a:p>
            <a:pPr marL="628650" lvl="2" indent="-1714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nl-BE" sz="1100" dirty="0" err="1">
                <a:solidFill>
                  <a:schemeClr val="tx1"/>
                </a:solidFill>
              </a:rPr>
              <a:t>Agion</a:t>
            </a:r>
            <a:r>
              <a:rPr lang="nl-BE" sz="1100" dirty="0">
                <a:solidFill>
                  <a:schemeClr val="tx1"/>
                </a:solidFill>
              </a:rPr>
              <a:t>: 195.441 euro incl. 6% btw voor energiebesparende maatregelen</a:t>
            </a:r>
          </a:p>
          <a:p>
            <a:pPr marL="628650" lvl="2" indent="-1714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nl-BE" sz="1100" dirty="0">
                <a:solidFill>
                  <a:schemeClr val="tx1"/>
                </a:solidFill>
              </a:rPr>
              <a:t>Onroerend Erfgoed onderhoudspremie</a:t>
            </a:r>
          </a:p>
          <a:p>
            <a:pPr marL="628650" lvl="3" indent="-1714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nl-BE" sz="1200" dirty="0">
                <a:solidFill>
                  <a:schemeClr val="tx1"/>
                </a:solidFill>
              </a:rPr>
              <a:t>2020: 2 x 15.000 euro voor restauratiewerken (1 voor interieur en 1 voor exterieur)</a:t>
            </a:r>
          </a:p>
          <a:p>
            <a:pPr marL="628650" lvl="3" indent="-1714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nl-BE" sz="1200" dirty="0">
                <a:solidFill>
                  <a:schemeClr val="tx1"/>
                </a:solidFill>
              </a:rPr>
              <a:t>2021: 2 x 15.000 voor restauratiewerken (1 voor interieur en 1 voor exterieur)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EEF995F8-939D-46C5-8C30-429862BA0D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170" r="3172"/>
          <a:stretch/>
        </p:blipFill>
        <p:spPr>
          <a:xfrm>
            <a:off x="5486400" y="435917"/>
            <a:ext cx="5820507" cy="4414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43B46A09-7037-452C-B6E2-08AF21420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24518"/>
              </p:ext>
            </p:extLst>
          </p:nvPr>
        </p:nvGraphicFramePr>
        <p:xfrm>
          <a:off x="0" y="5334000"/>
          <a:ext cx="2955489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55">
                  <a:extLst>
                    <a:ext uri="{9D8B030D-6E8A-4147-A177-3AD203B41FA5}">
                      <a16:colId xmlns:a16="http://schemas.microsoft.com/office/drawing/2014/main" val="3621434020"/>
                    </a:ext>
                  </a:extLst>
                </a:gridCol>
                <a:gridCol w="1707834">
                  <a:extLst>
                    <a:ext uri="{9D8B030D-6E8A-4147-A177-3AD203B41FA5}">
                      <a16:colId xmlns:a16="http://schemas.microsoft.com/office/drawing/2014/main" val="1740441235"/>
                    </a:ext>
                  </a:extLst>
                </a:gridCol>
              </a:tblGrid>
              <a:tr h="191723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Centrum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182511"/>
                  </a:ext>
                </a:extLst>
              </a:tr>
              <a:tr h="191723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SA00384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020279"/>
                  </a:ext>
                </a:extLst>
              </a:tr>
              <a:tr h="301279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is milieuvriendelijk, </a:t>
                      </a:r>
                      <a:r>
                        <a:rPr lang="nl-BE" sz="8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klimaatrobuust</a:t>
                      </a: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 streeft de 17 ontwikkelingsdoelen na.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730168"/>
                  </a:ext>
                </a:extLst>
              </a:tr>
              <a:tr h="191723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Duurzame ontwikkeling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395394"/>
                  </a:ext>
                </a:extLst>
              </a:tr>
              <a:tr h="191723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Patrimonium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983746"/>
                  </a:ext>
                </a:extLst>
              </a:tr>
              <a:tr h="191723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642896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FA3B479-981B-4D80-ACC7-E95726CD3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559191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4,8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2CD19AD0-F3C9-4CF4-8D7F-6A5DD16B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736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697837" y="22997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Erfgoeddepot-/fabriek</a:t>
            </a:r>
          </a:p>
          <a:p>
            <a:pPr>
              <a:defRPr/>
            </a:pPr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Brugs Beleidsprogramma: 369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04206"/>
              </p:ext>
            </p:extLst>
          </p:nvPr>
        </p:nvGraphicFramePr>
        <p:xfrm>
          <a:off x="0" y="5334000"/>
          <a:ext cx="2955489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55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707834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Sint-Pieters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SA00935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Brugge, cultuurstad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Gevarieerd, hedendaags, laagdrempelig cultuuraanbod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Patrimoniumbeheer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868460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6246548" y="1233399"/>
            <a:ext cx="5621602" cy="315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Herinrichting tot regionaal erfgoeddepot (2 </a:t>
            </a:r>
            <a:r>
              <a:rPr lang="nl-BE" sz="1300" dirty="0" err="1"/>
              <a:t>mio</a:t>
            </a:r>
            <a:r>
              <a:rPr lang="nl-BE" sz="1300" dirty="0"/>
              <a:t> euro subsidie, waarvan reeds 1 </a:t>
            </a:r>
            <a:r>
              <a:rPr lang="nl-BE" sz="1300" dirty="0" err="1"/>
              <a:t>mio</a:t>
            </a:r>
            <a:r>
              <a:rPr lang="nl-BE" sz="1300" dirty="0"/>
              <a:t> uitgekeerd)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Depots Mariastraat, Volkskundemuseum en </a:t>
            </a:r>
            <a:r>
              <a:rPr lang="nl-BE" sz="1300" dirty="0" err="1"/>
              <a:t>Komvest</a:t>
            </a:r>
            <a:r>
              <a:rPr lang="nl-BE" sz="1300" dirty="0"/>
              <a:t> verhuizen naar deze locatie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Raakvlak en het Kostuumatelier worden eveneens daar gehuisvest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Raming aanpak bestaande loods (5.500m²) bedraagt 3.739.530 euro (incl. BTW)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Budget meubilair -&gt; 1 </a:t>
            </a:r>
            <a:r>
              <a:rPr lang="nl-BE" sz="1300" dirty="0" err="1"/>
              <a:t>mio</a:t>
            </a:r>
            <a:r>
              <a:rPr lang="nl-BE" sz="1300" dirty="0"/>
              <a:t> euro (musea)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Timing: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/>
              <a:t>Start werken: augustus-september 2021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b="1" dirty="0">
                <a:solidFill>
                  <a:srgbClr val="FFFF00"/>
                </a:solidFill>
              </a:rPr>
              <a:t>Verhuis : september 2022</a:t>
            </a:r>
          </a:p>
        </p:txBody>
      </p:sp>
      <p:pic>
        <p:nvPicPr>
          <p:cNvPr id="8" name="Afbeelding 7" descr="Afbeelding met gras, lucht, buiten, weg&#10;&#10;Beschrijving is gegenereerd met zeer hoge betrouwbaarheid">
            <a:extLst>
              <a:ext uri="{FF2B5EF4-FFF2-40B4-BE49-F238E27FC236}">
                <a16:creationId xmlns:a16="http://schemas.microsoft.com/office/drawing/2014/main" id="{4DA86541-1EC9-409F-80C0-C2697A22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2962" r="9990" b="6085"/>
          <a:stretch/>
        </p:blipFill>
        <p:spPr>
          <a:xfrm>
            <a:off x="901079" y="1298989"/>
            <a:ext cx="4733925" cy="3019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  <a:softEdge rad="317500"/>
          </a:effectLst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33A02B8-428B-4577-B51D-9F7C92B3E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136000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6,2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4127330B-C611-4350-B939-C4DFA593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42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524000" y="218146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Project Stationsomgeving </a:t>
            </a:r>
          </a:p>
          <a:p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Brugs Beleidsprogramma: 298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095309"/>
              </p:ext>
            </p:extLst>
          </p:nvPr>
        </p:nvGraphicFramePr>
        <p:xfrm>
          <a:off x="0" y="5322815"/>
          <a:ext cx="3917659" cy="1535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715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2672944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695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66357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SA00545 “Masterplan stationsomgeving”</a:t>
                      </a:r>
                    </a:p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SA01351 “Stadsaandelen projecten andere overheden”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Brugge gaat erfgoed samen met vernieuwing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169500">
                <a:tc>
                  <a:txBody>
                    <a:bodyPr/>
                    <a:lstStyle/>
                    <a:p>
                      <a:r>
                        <a:rPr lang="nl-BE"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  <a:endParaRPr lang="nl-BE" sz="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realiseert stadsvernieuwing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1695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1695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13251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6568161" y="328788"/>
            <a:ext cx="5429106" cy="519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Totaalproject met verschillende onderdelen en diverse betrokken partijen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Afwerking project ‘Nieuw Brugge’ - kavels 4 &amp; 5 (ontwikkelaar)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Uitbreiding capaciteit parking Station (ontwikkelaar &amp;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Interparking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Vergroening dak parking Station (ontwikkelaar – Stad Brugge)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Aanpak verkeersveiligheid en doorstroming R30 – verkeerslichten en conflictvrije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dwarsingen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(AWV/MOW)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Verplaatsen R30 tussen tunnel Zand en Unesco-rotonde en vergroten Albertpark (AWV/MOW en Stad Brugge)</a:t>
            </a:r>
          </a:p>
          <a:p>
            <a:pPr marL="742950" lvl="2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Aanpak Stationsplein (Stad Brugge)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Voorlopig stadsaandeel voorzien voor publiek domein en participatie met andere partners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Studie is opgestart, startnota wordt verwacht najaar 2021, projectnota met ontwerpend onderzoek van de voorkeursoplossing wordt verwacht medio 2022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b="1" dirty="0">
                <a:solidFill>
                  <a:srgbClr val="FFFF00"/>
                </a:solidFill>
              </a:rPr>
              <a:t>Omgevingsvergunningsaanvraag: 2023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b="1" dirty="0">
                <a:solidFill>
                  <a:srgbClr val="FFFF00"/>
                </a:solidFill>
              </a:rPr>
              <a:t>Uitvoering: 2024</a:t>
            </a:r>
          </a:p>
          <a:p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94C9C3C-9C0A-4363-A33E-EACC7980F6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1526" y="1169932"/>
            <a:ext cx="5296860" cy="353667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3AFC6FF-54BE-46D2-BF46-7BFD6252B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024962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28614D6-0158-4BC6-983D-9179F83A9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433496"/>
              </p:ext>
            </p:extLst>
          </p:nvPr>
        </p:nvGraphicFramePr>
        <p:xfrm>
          <a:off x="8888741" y="5289768"/>
          <a:ext cx="2993805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3805">
                  <a:extLst>
                    <a:ext uri="{9D8B030D-6E8A-4147-A177-3AD203B41FA5}">
                      <a16:colId xmlns:a16="http://schemas.microsoft.com/office/drawing/2014/main" val="555514545"/>
                    </a:ext>
                  </a:extLst>
                </a:gridCol>
              </a:tblGrid>
              <a:tr h="600202"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nl-BE" sz="1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Het betreft in essentie publiek-private samenwerking om dit totaalproject te realiseren</a:t>
                      </a:r>
                      <a:br>
                        <a:rPr lang="nl-BE" sz="1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endParaRPr lang="nl-BE" sz="10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nl-BE" sz="1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Raming uitgave aandeel AWV </a:t>
                      </a:r>
                      <a:r>
                        <a:rPr lang="nl-BE" sz="10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i.f.v</a:t>
                      </a:r>
                      <a:r>
                        <a:rPr lang="nl-BE" sz="1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aanpak R30: voorlopig begroot op min. 15 </a:t>
                      </a:r>
                      <a:r>
                        <a:rPr lang="nl-BE" sz="10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euro </a:t>
                      </a:r>
                    </a:p>
                    <a:p>
                      <a:pPr algn="l"/>
                      <a:endParaRPr lang="nl-BE" sz="10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396957"/>
                  </a:ext>
                </a:extLst>
              </a:tr>
            </a:tbl>
          </a:graphicData>
        </a:graphic>
      </p:graphicFrame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450BA8B8-DB14-4E95-8C51-27FC0A65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11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694756" y="300877"/>
            <a:ext cx="60811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‘Park(</a:t>
            </a:r>
            <a:r>
              <a:rPr lang="nl-BE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ing</a:t>
            </a:r>
            <a:r>
              <a:rPr lang="nl-BE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)’- uitbreiding P Centrum Zand</a:t>
            </a:r>
          </a:p>
          <a:p>
            <a:r>
              <a:rPr lang="nl-BE" sz="1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Brugs Beleidsprogramma: 154, 184, 185, 186, 220, 222, 274, 320, 323, 329, 335 en 493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02422CD-BDF6-4FBB-84FA-1EA671F7E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29568"/>
              </p:ext>
            </p:extLst>
          </p:nvPr>
        </p:nvGraphicFramePr>
        <p:xfrm>
          <a:off x="0" y="6217920"/>
          <a:ext cx="295548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55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1707834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Centrum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 </a:t>
                      </a:r>
                      <a:r>
                        <a:rPr lang="nl-BE" sz="8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Interparking</a:t>
                      </a:r>
                      <a:endParaRPr lang="nl-BE" sz="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Mobiliteit in Brugge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</a:tbl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1020A876-4500-4AB4-A632-BD5DBE8D3566}"/>
              </a:ext>
            </a:extLst>
          </p:cNvPr>
          <p:cNvSpPr txBox="1"/>
          <p:nvPr/>
        </p:nvSpPr>
        <p:spPr>
          <a:xfrm>
            <a:off x="6325044" y="1426832"/>
            <a:ext cx="4785052" cy="292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Omgevingsvergunning verleend op 12/04/2019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Bouwheer: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Interparking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Geraamde kostprijs 23.000.000 euro (exclusief BTW en inclusief erelonen) – financiering via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Interparking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maar financiële regeling met jaarlijkse terugbetaling via afrekening (rekening houdend met verhoging tarieven)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Werken in maart toegewezen aan CIT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Blaton</a:t>
            </a:r>
            <a:endParaRPr lang="nl-BE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Coronacrisis zowel impact op timing start werken als op inkomsten parkeergelden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Vooropgestelde </a:t>
            </a:r>
            <a:r>
              <a:rPr lang="nl-BE" sz="1300" b="1" dirty="0">
                <a:solidFill>
                  <a:srgbClr val="FFFF00"/>
                </a:solidFill>
              </a:rPr>
              <a:t>ingebruikname parking: medio 2022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9014B2-2350-443F-BADF-5F05CD0B2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" t="9130" r="25667" b="7953"/>
          <a:stretch/>
        </p:blipFill>
        <p:spPr>
          <a:xfrm>
            <a:off x="980825" y="1220392"/>
            <a:ext cx="5344219" cy="3398574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7D5FB76-6734-4EC9-96E2-25AD3CE5A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031341"/>
              </p:ext>
            </p:extLst>
          </p:nvPr>
        </p:nvGraphicFramePr>
        <p:xfrm>
          <a:off x="4937451" y="5289768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Gefinancierd door </a:t>
                      </a:r>
                      <a:r>
                        <a:rPr lang="nl-BE" sz="1050" b="1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Interparking</a:t>
                      </a: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05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3F98244A-081F-4B3E-9D43-AD88957F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241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454"/>
            <a:ext cx="1218460" cy="12184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439816" y="23244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Brandweerkazerne Dirk Martensstraat</a:t>
            </a:r>
          </a:p>
          <a:p>
            <a:pPr>
              <a:defRPr/>
            </a:pPr>
            <a:r>
              <a:rPr lang="nl-BE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(Metro-site) &amp; </a:t>
            </a:r>
            <a:r>
              <a:rPr lang="nl-BE" sz="20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Boninvest</a:t>
            </a:r>
            <a:endParaRPr lang="nl-BE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5599874" y="1580191"/>
            <a:ext cx="5014286" cy="240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Goed en centraal gelegen Brandweerkazerne, dichtbij stadscentrum ter vervanging van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Walwein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Pathoekweg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Aankoop grond (12.530 m²) door Stad Brugge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Bouw Kazerne en aanhorigheden: Zone 1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CBS 05/10/2020: beslissing tot aankoop in der minne, indien onmogelijk onteigening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Geraamde prijs (geactualiseerd schattingsverslag 18/12/20): € 2.803.600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Aankoop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Boninvest</a:t>
            </a:r>
            <a:endParaRPr lang="nl-BE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D02C73-8FA5-46BF-B4FA-0AB4EF8B6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98" y="1848045"/>
            <a:ext cx="4778711" cy="4231053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88D46F97-E8C7-4DD3-972C-761E8152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2D0B030-9DA2-4EB9-8BB9-789FDDC35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127" y="3844287"/>
            <a:ext cx="3724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6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454"/>
            <a:ext cx="1218460" cy="12184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439816" y="23244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Voormalige stelplaats De Lijn Assebroek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01F39C9-62EB-4191-A4C8-0AE6344A94E7}"/>
              </a:ext>
            </a:extLst>
          </p:cNvPr>
          <p:cNvSpPr txBox="1"/>
          <p:nvPr/>
        </p:nvSpPr>
        <p:spPr>
          <a:xfrm>
            <a:off x="5599874" y="1580192"/>
            <a:ext cx="5014286" cy="281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CBS 12/08/2019: principiële beslissing tot aankoop van de voormalige stelplaats van De Lijn in Assebroek voor een bedrag van €2.300.000, mits de site door en op kosten van De Lijn wordt gesaneerd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Bedoeling om een park met grasvlakte, een buurtfunctie (oude tramhuis) en ruimte voor “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urban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BE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</a:t>
            </a: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(grote hall) te realiseren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CBS 12/02/2021: advies op OVAM-dossier bodemsaneringsproject.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nl-BE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Doelstelling om in 2021 concrete stappen voorwaarts te zetten, zowel op vlak van sanering (gevolgd door eigendomsverwerving) en opmaak van de eerste plannen.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8B10E18-98E8-4FD6-A236-4D6A51D99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05" y="1400705"/>
            <a:ext cx="3698049" cy="23437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5AD924-C630-4FF6-A11D-8528E085E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59" y="3564938"/>
            <a:ext cx="3390115" cy="1769062"/>
          </a:xfrm>
          <a:prstGeom prst="rect">
            <a:avLst/>
          </a:prstGeom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105B6104-623D-4827-B8DB-93D4138C8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331577"/>
              </p:ext>
            </p:extLst>
          </p:nvPr>
        </p:nvGraphicFramePr>
        <p:xfrm>
          <a:off x="6359851" y="5058859"/>
          <a:ext cx="3851986" cy="1294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98">
                  <a:extLst>
                    <a:ext uri="{9D8B030D-6E8A-4147-A177-3AD203B41FA5}">
                      <a16:colId xmlns:a16="http://schemas.microsoft.com/office/drawing/2014/main" val="2399635887"/>
                    </a:ext>
                  </a:extLst>
                </a:gridCol>
                <a:gridCol w="1288926">
                  <a:extLst>
                    <a:ext uri="{9D8B030D-6E8A-4147-A177-3AD203B41FA5}">
                      <a16:colId xmlns:a16="http://schemas.microsoft.com/office/drawing/2014/main" val="893112180"/>
                    </a:ext>
                  </a:extLst>
                </a:gridCol>
                <a:gridCol w="1245962">
                  <a:extLst>
                    <a:ext uri="{9D8B030D-6E8A-4147-A177-3AD203B41FA5}">
                      <a16:colId xmlns:a16="http://schemas.microsoft.com/office/drawing/2014/main" val="2439739162"/>
                    </a:ext>
                  </a:extLst>
                </a:gridCol>
              </a:tblGrid>
              <a:tr h="5193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</a:t>
                      </a:r>
                      <a:r>
                        <a:rPr lang="nl-BE" sz="1400" b="1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mio</a:t>
                      </a:r>
                      <a:r>
                        <a:rPr lang="nl-BE" sz="14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€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Rekening 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MJP 21-25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28296"/>
                  </a:ext>
                </a:extLst>
              </a:tr>
              <a:tr h="317376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Uitgaven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4127"/>
                  </a:ext>
                </a:extLst>
              </a:tr>
              <a:tr h="458258">
                <a:tc>
                  <a:txBody>
                    <a:bodyPr/>
                    <a:lstStyle/>
                    <a:p>
                      <a:pPr algn="l"/>
                      <a:r>
                        <a:rPr lang="nl-BE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Inkomsten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5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/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520498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83F8640B-6463-40D4-9485-CC7108CFF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612340"/>
              </p:ext>
            </p:extLst>
          </p:nvPr>
        </p:nvGraphicFramePr>
        <p:xfrm>
          <a:off x="-1" y="5488247"/>
          <a:ext cx="3632433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426">
                  <a:extLst>
                    <a:ext uri="{9D8B030D-6E8A-4147-A177-3AD203B41FA5}">
                      <a16:colId xmlns:a16="http://schemas.microsoft.com/office/drawing/2014/main" val="796199417"/>
                    </a:ext>
                  </a:extLst>
                </a:gridCol>
                <a:gridCol w="2099007">
                  <a:extLst>
                    <a:ext uri="{9D8B030D-6E8A-4147-A177-3AD203B41FA5}">
                      <a16:colId xmlns:a16="http://schemas.microsoft.com/office/drawing/2014/main" val="3711137465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Locatie: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Assebroek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163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just"/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Actie DS-BOOM: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SA01329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38478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Strategische BDS: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 Brugge gaat erfgoed samen met vernieuwing.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91891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Tactische DS: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Brugge realiseert Stadsvernieuwing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4245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Budgetbeheerder: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Openbaar Domein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115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r>
                        <a:rPr lang="nl-BE" sz="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Beleid: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800" b="1" dirty="0">
                          <a:solidFill>
                            <a:srgbClr val="A62E32"/>
                          </a:solidFill>
                          <a:highlight>
                            <a:srgbClr val="FFFFFF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Prioritair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780084"/>
                  </a:ext>
                </a:extLst>
              </a:tr>
            </a:tbl>
          </a:graphicData>
        </a:graphic>
      </p:graphicFrame>
      <p:sp>
        <p:nvSpPr>
          <p:cNvPr id="10" name="Tijdelijke aanduiding voor dianummer 3">
            <a:extLst>
              <a:ext uri="{FF2B5EF4-FFF2-40B4-BE49-F238E27FC236}">
                <a16:creationId xmlns:a16="http://schemas.microsoft.com/office/drawing/2014/main" id="{CE00EDF6-4BB0-437C-8E51-0F1B453C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71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F90290DF-3F41-4737-8277-E0FEE9955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86" y="-124691"/>
            <a:ext cx="245806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A1FF20-D181-40A8-9ECF-50E21728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3900B3B-A7B0-4A97-A3B3-29B40D96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994" y="49490"/>
            <a:ext cx="644920" cy="64492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093E3BF-54BD-48F5-BB5A-6EB4439988B7}"/>
              </a:ext>
            </a:extLst>
          </p:cNvPr>
          <p:cNvSpPr txBox="1"/>
          <p:nvPr/>
        </p:nvSpPr>
        <p:spPr>
          <a:xfrm>
            <a:off x="3336081" y="961608"/>
            <a:ext cx="677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Historisch lage stadsschuld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C0D948-13D9-40C7-877F-B6BE73451803}"/>
              </a:ext>
            </a:extLst>
          </p:cNvPr>
          <p:cNvSpPr txBox="1"/>
          <p:nvPr/>
        </p:nvSpPr>
        <p:spPr>
          <a:xfrm>
            <a:off x="3571777" y="4761835"/>
            <a:ext cx="8620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/>
              <a:t>Uitstaande geconsolideerde financiële schuld:</a:t>
            </a:r>
            <a:r>
              <a:rPr lang="nl-BE" b="1" dirty="0"/>
              <a:t> </a:t>
            </a:r>
            <a:r>
              <a:rPr lang="nl-BE" b="1" dirty="0">
                <a:sym typeface="Wingdings" panose="05000000000000000000" pitchFamily="2" charset="2"/>
              </a:rPr>
              <a:t> </a:t>
            </a:r>
            <a:r>
              <a:rPr lang="nl-BE" b="1" dirty="0"/>
              <a:t>96,5 </a:t>
            </a:r>
            <a:r>
              <a:rPr lang="nl-BE" b="1" dirty="0" err="1"/>
              <a:t>mio</a:t>
            </a:r>
            <a:r>
              <a:rPr lang="nl-BE" b="1" dirty="0"/>
              <a:t> euro (T4-schema)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Leasings &amp; doorgeefleningen: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nl-BE" dirty="0"/>
              <a:t>Stad </a:t>
            </a:r>
            <a:r>
              <a:rPr lang="nl-BE" dirty="0">
                <a:sym typeface="Wingdings" panose="05000000000000000000" pitchFamily="2" charset="2"/>
              </a:rPr>
              <a:t> 8,8 </a:t>
            </a:r>
            <a:r>
              <a:rPr lang="nl-BE" dirty="0" err="1">
                <a:sym typeface="Wingdings" panose="05000000000000000000" pitchFamily="2" charset="2"/>
              </a:rPr>
              <a:t>mio</a:t>
            </a:r>
            <a:r>
              <a:rPr lang="nl-BE" dirty="0">
                <a:sym typeface="Wingdings" panose="05000000000000000000" pitchFamily="2" charset="2"/>
              </a:rPr>
              <a:t> euro</a:t>
            </a:r>
            <a:br>
              <a:rPr lang="nl-BE" dirty="0">
                <a:sym typeface="Wingdings" panose="05000000000000000000" pitchFamily="2" charset="2"/>
              </a:rPr>
            </a:br>
            <a:r>
              <a:rPr lang="nl-BE" dirty="0"/>
              <a:t>	</a:t>
            </a:r>
          </a:p>
          <a:p>
            <a:pPr marL="342900" indent="-342900">
              <a:buFont typeface="+mj-lt"/>
              <a:buAutoNum type="arabicPeriod"/>
            </a:pPr>
            <a:r>
              <a:rPr lang="nl-BE" dirty="0"/>
              <a:t>Leningen &amp; thesauriebewijzen: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nl-BE" dirty="0"/>
              <a:t>Stad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68,2 </a:t>
            </a:r>
            <a:r>
              <a:rPr lang="nl-BE" dirty="0" err="1"/>
              <a:t>mio</a:t>
            </a:r>
            <a:r>
              <a:rPr lang="nl-BE" dirty="0"/>
              <a:t> euro (577 euro/inw.)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nl-BE" dirty="0"/>
              <a:t>OCMW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19,5 </a:t>
            </a:r>
            <a:r>
              <a:rPr lang="nl-BE" dirty="0" err="1"/>
              <a:t>mio</a:t>
            </a:r>
            <a:r>
              <a:rPr lang="nl-BE" dirty="0"/>
              <a:t> euro (165 euro/inw.)</a:t>
            </a:r>
          </a:p>
          <a:p>
            <a:endParaRPr lang="nl-BE" dirty="0"/>
          </a:p>
        </p:txBody>
      </p:sp>
      <p:sp>
        <p:nvSpPr>
          <p:cNvPr id="14" name="Tijdelijke aanduiding voor dianummer 3">
            <a:extLst>
              <a:ext uri="{FF2B5EF4-FFF2-40B4-BE49-F238E27FC236}">
                <a16:creationId xmlns:a16="http://schemas.microsoft.com/office/drawing/2014/main" id="{6D945677-E822-4F44-B34F-236878E27408}"/>
              </a:ext>
            </a:extLst>
          </p:cNvPr>
          <p:cNvSpPr txBox="1">
            <a:spLocks/>
          </p:cNvSpPr>
          <p:nvPr/>
        </p:nvSpPr>
        <p:spPr>
          <a:xfrm>
            <a:off x="11049755" y="61880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nl-BE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D06C2359-C2F7-4463-B75A-DCC240B7913F}" type="slidenum">
              <a:rPr lang="nl-BE" sz="1400" smtClean="0">
                <a:solidFill>
                  <a:schemeClr val="tx1"/>
                </a:solidFill>
                <a:latin typeface="Century Gothic" panose="020B0502020202020204"/>
              </a:rPr>
              <a:pPr defTabSz="457200">
                <a:defRPr/>
              </a:pPr>
              <a:t>4</a:t>
            </a:fld>
            <a:endParaRPr lang="nl-BE" sz="1400" dirty="0">
              <a:solidFill>
                <a:schemeClr val="tx1"/>
              </a:solidFill>
              <a:latin typeface="Century Gothic" panose="020B0502020202020204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9CADE21-E75C-4917-9A17-C55080C4DE86}"/>
              </a:ext>
            </a:extLst>
          </p:cNvPr>
          <p:cNvSpPr txBox="1"/>
          <p:nvPr/>
        </p:nvSpPr>
        <p:spPr>
          <a:xfrm>
            <a:off x="3196148" y="-112456"/>
            <a:ext cx="8620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Kerncijfers 2020</a:t>
            </a:r>
            <a:r>
              <a:rPr lang="nl-BE" b="1" dirty="0">
                <a:latin typeface="Century Gothic" panose="020B0502020202020204"/>
              </a:rPr>
              <a:t>(</a:t>
            </a:r>
            <a:r>
              <a:rPr lang="nl-BE" b="1" dirty="0" err="1">
                <a:latin typeface="Century Gothic" panose="020B0502020202020204"/>
              </a:rPr>
              <a:t>mio</a:t>
            </a:r>
            <a:r>
              <a:rPr lang="nl-BE" b="1" dirty="0">
                <a:latin typeface="Century Gothic" panose="020B0502020202020204"/>
              </a:rPr>
              <a:t> euro)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757A7ED-2386-42E7-BD0B-BBAECEC78DDA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MJP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1839D2-F696-4796-9CE3-61575187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54" y="1283343"/>
            <a:ext cx="5866414" cy="35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A2A060D-00D6-43EF-81AB-01756AF1A478}"/>
              </a:ext>
            </a:extLst>
          </p:cNvPr>
          <p:cNvSpPr txBox="1"/>
          <p:nvPr/>
        </p:nvSpPr>
        <p:spPr>
          <a:xfrm>
            <a:off x="6483096" y="624110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02BC2D9-E4C2-4066-BD70-0185F3AB1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3" r="30456" b="-1"/>
          <a:stretch/>
        </p:blipFill>
        <p:spPr>
          <a:xfrm>
            <a:off x="-1555" y="1731"/>
            <a:ext cx="4662331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667571" y="948961"/>
            <a:ext cx="7080308" cy="4960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Woonzorgcentrum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Vervangt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Huize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Minnewater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232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bewoners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Dagverzorgingscentrum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personen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Kinderdagverblijf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Buitenschoolse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opvang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Opleidingslokalen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zorg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88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ondergrondse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parkeerplaatsen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174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bovengrondse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fietsenstallingen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Verwachte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opening </a:t>
            </a:r>
            <a:r>
              <a:rPr lang="en-US" b="1" dirty="0" err="1">
                <a:solidFill>
                  <a:srgbClr val="FFFF00"/>
                </a:solidFill>
              </a:rPr>
              <a:t>tweede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helft</a:t>
            </a:r>
            <a:r>
              <a:rPr lang="en-US" b="1" dirty="0">
                <a:solidFill>
                  <a:srgbClr val="FFFF00"/>
                </a:solidFill>
              </a:rPr>
              <a:t> 2023</a:t>
            </a:r>
          </a:p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Geraamde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kostprijs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51 </a:t>
            </a:r>
            <a:r>
              <a:rPr lang="en-US" b="1" dirty="0" err="1">
                <a:solidFill>
                  <a:srgbClr val="FFFF00"/>
                </a:solidFill>
              </a:rPr>
              <a:t>miljoen</a:t>
            </a:r>
            <a:r>
              <a:rPr lang="en-US" b="1" dirty="0">
                <a:solidFill>
                  <a:srgbClr val="FFFF00"/>
                </a:solidFill>
              </a:rPr>
              <a:t> euro</a:t>
            </a: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Inclusief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erelonen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herzieningen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omgevingsaanleg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nutsaansluitingen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inrichting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Gefinancierd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door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Mintus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Gefinancierd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door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Blauwe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Lelie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kinderopvang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200150" lvl="2" indent="-285750"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Infrastructuurforfait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VIPA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WZC +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klassieke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VIPA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kinderopvang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69E9F7D-AEA9-48C8-A563-96F18F6C1124}"/>
              </a:ext>
            </a:extLst>
          </p:cNvPr>
          <p:cNvSpPr/>
          <p:nvPr/>
        </p:nvSpPr>
        <p:spPr>
          <a:xfrm>
            <a:off x="4841755" y="390335"/>
            <a:ext cx="4193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WZC Sint-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Pietersmolenwijk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61054ECE-AFBB-4E24-99D3-5CBCFE69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68EF45-51A0-4EAD-B37F-AC09FBBA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666" y="292735"/>
            <a:ext cx="1074213" cy="9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49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D861007-4662-4796-B4A2-5BA43DD2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8" y="1608111"/>
            <a:ext cx="5404076" cy="329565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A2A060D-00D6-43EF-81AB-01756AF1A478}"/>
              </a:ext>
            </a:extLst>
          </p:cNvPr>
          <p:cNvSpPr txBox="1"/>
          <p:nvPr/>
        </p:nvSpPr>
        <p:spPr>
          <a:xfrm>
            <a:off x="6483096" y="624110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67571" y="948961"/>
            <a:ext cx="7080308" cy="496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spcBef>
                <a:spcPts val="1000"/>
              </a:spcBef>
              <a:buClr>
                <a:schemeClr val="tx1"/>
              </a:buClr>
              <a:buFont typeface="Wingdings 3" charset="2"/>
              <a:buChar char="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69E9F7D-AEA9-48C8-A563-96F18F6C1124}"/>
              </a:ext>
            </a:extLst>
          </p:cNvPr>
          <p:cNvSpPr/>
          <p:nvPr/>
        </p:nvSpPr>
        <p:spPr>
          <a:xfrm>
            <a:off x="2570977" y="548246"/>
            <a:ext cx="4193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defRPr/>
            </a:pPr>
            <a:r>
              <a:rPr lang="en-US" b="1" dirty="0" err="1"/>
              <a:t>Zorginstelling</a:t>
            </a:r>
            <a:r>
              <a:rPr lang="en-US" b="1" dirty="0"/>
              <a:t> “</a:t>
            </a:r>
            <a:r>
              <a:rPr lang="en-US" b="1" dirty="0" err="1"/>
              <a:t>ons</a:t>
            </a:r>
            <a:r>
              <a:rPr lang="en-US" b="1" dirty="0"/>
              <a:t> Huis”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61054ECE-AFBB-4E24-99D3-5CBCFE69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4384A0D-5A49-498C-9EFD-B8D6EA7CEA67}"/>
              </a:ext>
            </a:extLst>
          </p:cNvPr>
          <p:cNvSpPr/>
          <p:nvPr/>
        </p:nvSpPr>
        <p:spPr>
          <a:xfrm>
            <a:off x="5787266" y="1708016"/>
            <a:ext cx="6404734" cy="2575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Wingdings 3" charset="2"/>
              <a:buChar char=""/>
              <a:defRPr/>
            </a:pPr>
            <a:r>
              <a:rPr lang="nl-BE" sz="1600" dirty="0">
                <a:latin typeface="+mj-lt"/>
              </a:rPr>
              <a:t>Tehuis, ons huis Sint Clara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+mj-lt"/>
                <a:ea typeface="Times New Roman" panose="02020603050405020304" pitchFamily="18" charset="0"/>
              </a:rPr>
              <a:t>40 kamers</a:t>
            </a:r>
          </a:p>
          <a:p>
            <a:pPr indent="-285750">
              <a:spcBef>
                <a:spcPts val="1000"/>
              </a:spcBef>
              <a:buFont typeface="Wingdings 3" charset="2"/>
              <a:buChar char=""/>
              <a:defRPr/>
            </a:pPr>
            <a:r>
              <a:rPr lang="nl-BE" sz="1600" dirty="0">
                <a:latin typeface="+mj-lt"/>
              </a:rPr>
              <a:t> Dagcentrum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+mj-lt"/>
                <a:ea typeface="Times New Roman" panose="02020603050405020304" pitchFamily="18" charset="0"/>
              </a:rPr>
              <a:t>30 personen </a:t>
            </a:r>
            <a:endParaRPr lang="nl-BE" sz="1600" dirty="0">
              <a:latin typeface="+mj-lt"/>
              <a:ea typeface="Calibri" panose="020F0502020204030204" pitchFamily="34" charset="0"/>
            </a:endParaRPr>
          </a:p>
          <a:p>
            <a:pPr>
              <a:spcBef>
                <a:spcPts val="1000"/>
              </a:spcBef>
              <a:buFont typeface="Wingdings 3" charset="2"/>
              <a:buChar char=""/>
              <a:defRPr/>
            </a:pPr>
            <a:r>
              <a:rPr lang="nl-BE" sz="1600" dirty="0">
                <a:latin typeface="+mj-lt"/>
                <a:ea typeface="Times New Roman" panose="02020603050405020304" pitchFamily="18" charset="0"/>
              </a:rPr>
              <a:t>5 bovengrondse parkeerplaatsen auto’s + 2 busjes (ons Huis)</a:t>
            </a:r>
          </a:p>
          <a:p>
            <a:pPr>
              <a:spcBef>
                <a:spcPts val="1000"/>
              </a:spcBef>
              <a:buFont typeface="Wingdings 3" charset="2"/>
              <a:buChar char=""/>
              <a:defRPr/>
            </a:pPr>
            <a:r>
              <a:rPr lang="nl-BE" sz="1600" dirty="0">
                <a:latin typeface="+mj-lt"/>
                <a:ea typeface="Times New Roman" panose="02020603050405020304" pitchFamily="18" charset="0"/>
              </a:rPr>
              <a:t>60 bovengrondse fietsenstallingen</a:t>
            </a:r>
          </a:p>
          <a:p>
            <a:pPr>
              <a:spcBef>
                <a:spcPts val="1000"/>
              </a:spcBef>
              <a:buFont typeface="Wingdings 3" charset="2"/>
              <a:buChar char=""/>
              <a:defRPr/>
            </a:pPr>
            <a:r>
              <a:rPr lang="nl-BE" sz="1600" dirty="0">
                <a:latin typeface="+mj-lt"/>
                <a:ea typeface="Times New Roman" panose="02020603050405020304" pitchFamily="18" charset="0"/>
              </a:rPr>
              <a:t>Geraamde kostprijs +- 7,5 miljoen euro</a:t>
            </a:r>
            <a:endParaRPr lang="nl-BE" sz="1600" dirty="0">
              <a:latin typeface="+mj-lt"/>
              <a:ea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>
                <a:latin typeface="+mj-lt"/>
                <a:ea typeface="Times New Roman" panose="02020603050405020304" pitchFamily="18" charset="0"/>
              </a:rPr>
              <a:t>Gefinancierd door </a:t>
            </a:r>
            <a:r>
              <a:rPr lang="nl-BE" sz="1600" dirty="0" err="1">
                <a:latin typeface="+mj-lt"/>
                <a:ea typeface="Times New Roman" panose="02020603050405020304" pitchFamily="18" charset="0"/>
              </a:rPr>
              <a:t>Mintus</a:t>
            </a:r>
            <a:r>
              <a:rPr lang="nl-BE" sz="1600" dirty="0">
                <a:latin typeface="+mj-lt"/>
                <a:ea typeface="Times New Roman" panose="02020603050405020304" pitchFamily="18" charset="0"/>
              </a:rPr>
              <a:t>, Ons Huis &amp; VIPA.</a:t>
            </a:r>
            <a:endParaRPr lang="nl-BE" sz="16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882FA51-5E30-49A4-A01A-8B5AE6B8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62" y="288592"/>
            <a:ext cx="8286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8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77DF7D-059B-41A0-BAC9-50688638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148" y="15396"/>
            <a:ext cx="8995852" cy="6842604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588AD2C-BEB8-4978-B207-D530E458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86" y="-124691"/>
            <a:ext cx="2458062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FCF29E-63DB-4882-845F-82AF9FE203F7}"/>
              </a:ext>
            </a:extLst>
          </p:cNvPr>
          <p:cNvSpPr txBox="1"/>
          <p:nvPr/>
        </p:nvSpPr>
        <p:spPr>
          <a:xfrm>
            <a:off x="3336081" y="106746"/>
            <a:ext cx="4729316" cy="24006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EBBB80D-7BC7-44F2-BDEC-2E7D713EF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0003F6F-D32C-4075-87DB-C2796FFEEE5F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</p:spTree>
    <p:extLst>
      <p:ext uri="{BB962C8B-B14F-4D97-AF65-F5344CB8AC3E}">
        <p14:creationId xmlns:p14="http://schemas.microsoft.com/office/powerpoint/2010/main" val="62714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095A06F1-C1C9-4988-93AE-745134FB3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328149"/>
              </p:ext>
            </p:extLst>
          </p:nvPr>
        </p:nvGraphicFramePr>
        <p:xfrm>
          <a:off x="3784191" y="1671468"/>
          <a:ext cx="7848600" cy="41452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7951">
                  <a:extLst>
                    <a:ext uri="{9D8B030D-6E8A-4147-A177-3AD203B41FA5}">
                      <a16:colId xmlns:a16="http://schemas.microsoft.com/office/drawing/2014/main" val="368903177"/>
                    </a:ext>
                  </a:extLst>
                </a:gridCol>
                <a:gridCol w="5550286">
                  <a:extLst>
                    <a:ext uri="{9D8B030D-6E8A-4147-A177-3AD203B41FA5}">
                      <a16:colId xmlns:a16="http://schemas.microsoft.com/office/drawing/2014/main" val="3526748808"/>
                    </a:ext>
                  </a:extLst>
                </a:gridCol>
                <a:gridCol w="2050363">
                  <a:extLst>
                    <a:ext uri="{9D8B030D-6E8A-4147-A177-3AD203B41FA5}">
                      <a16:colId xmlns:a16="http://schemas.microsoft.com/office/drawing/2014/main" val="2474077620"/>
                    </a:ext>
                  </a:extLst>
                </a:gridCol>
              </a:tblGrid>
              <a:tr h="33033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Samengevatte Corona impact m.b.t. 2020 (mio euro)</a:t>
                      </a:r>
                    </a:p>
                    <a:p>
                      <a:pPr algn="ctr" fontAlgn="b"/>
                      <a:r>
                        <a:rPr lang="nl-BE" sz="2400" u="none" strike="noStrike" dirty="0">
                          <a:effectLst/>
                        </a:rPr>
                        <a:t> </a:t>
                      </a:r>
                      <a:endParaRPr lang="nl-BE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5419998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800" b="1" u="sng" strike="noStrike" dirty="0">
                          <a:effectLst/>
                        </a:rPr>
                        <a:t>Extra Uitgaven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800" b="1" u="sng" strike="noStrike" dirty="0">
                          <a:effectLst/>
                        </a:rPr>
                        <a:t>5,3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4814610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>
                          <a:effectLst/>
                        </a:rPr>
                        <a:t>Steunmaatregelen (exclusief fiscale)</a:t>
                      </a:r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>
                          <a:effectLst/>
                        </a:rPr>
                        <a:t>4,5</a:t>
                      </a:r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2365244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Uitgaven ter preventie van Covid-19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>
                          <a:effectLst/>
                        </a:rPr>
                        <a:t>0,8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405397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algn="l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2208904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800" b="1" u="sng" strike="noStrike">
                          <a:effectLst/>
                        </a:rPr>
                        <a:t>Ontvangsten</a:t>
                      </a:r>
                      <a:endParaRPr lang="nl-BE" sz="1800" b="1" i="0" u="sng" strike="noStrike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800" b="1" u="sng" strike="noStrike" dirty="0">
                          <a:effectLst/>
                        </a:rPr>
                        <a:t>-17,7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3675763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Operationele mininkomsten t.o.v. initieel MJP 2020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>
                          <a:effectLst/>
                        </a:rPr>
                        <a:t>-14,9</a:t>
                      </a:r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7194205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Fiscale mininkomsten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>
                          <a:effectLst/>
                        </a:rPr>
                        <a:t>-8,0</a:t>
                      </a:r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613326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- Gemeentebelastingen</a:t>
                      </a:r>
                      <a:endParaRPr lang="nl-BE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>
                          <a:solidFill>
                            <a:srgbClr val="FFFF00"/>
                          </a:solidFill>
                          <a:effectLst/>
                        </a:rPr>
                        <a:t>-4,8</a:t>
                      </a:r>
                      <a:endParaRPr lang="nl-BE" sz="1600" b="1" i="0" u="none" strike="noStrike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26940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- Fiscale steunmaatregelen</a:t>
                      </a:r>
                      <a:endParaRPr lang="nl-BE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-2,9</a:t>
                      </a:r>
                      <a:endParaRPr lang="nl-BE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208609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- Aanvullende personenbelastingen inkomstenjaar 2020 </a:t>
                      </a:r>
                      <a:endParaRPr lang="nl-BE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-0,3</a:t>
                      </a:r>
                      <a:endParaRPr lang="nl-BE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0267640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Tussenkomsten hogere overheden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u="none" strike="noStrike">
                          <a:effectLst/>
                        </a:rPr>
                        <a:t>5,2</a:t>
                      </a:r>
                      <a:endParaRPr lang="nl-BE" sz="16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95354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 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9213134"/>
                  </a:ext>
                </a:extLst>
              </a:tr>
              <a:tr h="2095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b="1" u="sng" strike="noStrike" dirty="0">
                          <a:effectLst/>
                        </a:rPr>
                        <a:t>Saldo Impact</a:t>
                      </a:r>
                      <a:endParaRPr lang="nl-BE" sz="1600" b="1" i="0" u="sng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600" b="1" u="sng" strike="noStrike" dirty="0">
                          <a:effectLst/>
                        </a:rPr>
                        <a:t>-23</a:t>
                      </a:r>
                      <a:endParaRPr lang="nl-BE" sz="1600" b="1" i="0" u="sng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71638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4BB0E407-A747-4AC0-8383-C2622E4B96DD}"/>
              </a:ext>
            </a:extLst>
          </p:cNvPr>
          <p:cNvSpPr txBox="1"/>
          <p:nvPr/>
        </p:nvSpPr>
        <p:spPr>
          <a:xfrm>
            <a:off x="3182672" y="662084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Zie coronaluikje pagina 5 boekdeel 2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D9DE0A62-CECA-4A85-86F9-A3987390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160" y="452162"/>
            <a:ext cx="644920" cy="644920"/>
          </a:xfrm>
          <a:prstGeom prst="rect">
            <a:avLst/>
          </a:prstGeom>
        </p:spPr>
      </p:pic>
      <p:sp>
        <p:nvSpPr>
          <p:cNvPr id="15" name="Tijdelijke aanduiding voor dianummer 3">
            <a:extLst>
              <a:ext uri="{FF2B5EF4-FFF2-40B4-BE49-F238E27FC236}">
                <a16:creationId xmlns:a16="http://schemas.microsoft.com/office/drawing/2014/main" id="{E6AD7120-C536-4BC9-A27A-8492DC1D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0471473-A80A-42CE-9CF5-B6CB7F601809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08CFA9C-07AB-423E-AC54-665249429DCC}"/>
              </a:ext>
            </a:extLst>
          </p:cNvPr>
          <p:cNvSpPr txBox="1"/>
          <p:nvPr/>
        </p:nvSpPr>
        <p:spPr>
          <a:xfrm>
            <a:off x="3196148" y="39848"/>
            <a:ext cx="75840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130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10471473-A80A-42CE-9CF5-B6CB7F601809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323A177-692A-4DDA-A422-4612CB946704}"/>
              </a:ext>
            </a:extLst>
          </p:cNvPr>
          <p:cNvSpPr txBox="1"/>
          <p:nvPr/>
        </p:nvSpPr>
        <p:spPr>
          <a:xfrm>
            <a:off x="3196148" y="39848"/>
            <a:ext cx="77527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7C350A9F-7FD0-4C85-B1A9-DA727FD3B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462800"/>
              </p:ext>
            </p:extLst>
          </p:nvPr>
        </p:nvGraphicFramePr>
        <p:xfrm>
          <a:off x="3507506" y="1555934"/>
          <a:ext cx="6760621" cy="2346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3580">
                  <a:extLst>
                    <a:ext uri="{9D8B030D-6E8A-4147-A177-3AD203B41FA5}">
                      <a16:colId xmlns:a16="http://schemas.microsoft.com/office/drawing/2014/main" val="368903177"/>
                    </a:ext>
                  </a:extLst>
                </a:gridCol>
                <a:gridCol w="5647129">
                  <a:extLst>
                    <a:ext uri="{9D8B030D-6E8A-4147-A177-3AD203B41FA5}">
                      <a16:colId xmlns:a16="http://schemas.microsoft.com/office/drawing/2014/main" val="3526748808"/>
                    </a:ext>
                  </a:extLst>
                </a:gridCol>
                <a:gridCol w="899912">
                  <a:extLst>
                    <a:ext uri="{9D8B030D-6E8A-4147-A177-3AD203B41FA5}">
                      <a16:colId xmlns:a16="http://schemas.microsoft.com/office/drawing/2014/main" val="2474077620"/>
                    </a:ext>
                  </a:extLst>
                </a:gridCol>
              </a:tblGrid>
              <a:tr h="330332">
                <a:tc gridSpan="3">
                  <a:txBody>
                    <a:bodyPr/>
                    <a:lstStyle/>
                    <a:p>
                      <a:pPr algn="ctr" fontAlgn="b"/>
                      <a:endParaRPr lang="nl-BE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5419998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800" b="1" u="sng" strike="noStrike" dirty="0">
                          <a:effectLst/>
                        </a:rPr>
                        <a:t>Steunmaatregelen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800" b="1" u="sng" strike="noStrike" dirty="0">
                          <a:effectLst/>
                        </a:rPr>
                        <a:t>7,4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4814610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9490863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Fiscale &amp; financiële steunmaatregelen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4932601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Brugge draait om mensen (relance OCMW)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u="none" strike="noStrike" dirty="0">
                          <a:effectLst/>
                        </a:rPr>
                        <a:t>2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2365244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Brugge een levendige plek voor bewoners &amp; bezoekers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u="none" strike="noStrike" dirty="0">
                          <a:effectLst/>
                        </a:rPr>
                        <a:t>2,4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405397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</a:rPr>
                        <a:t>- o.a. Relance toerisme &amp; centrumactiviteit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 dirty="0"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220890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</a:rPr>
                        <a:t>- o.a. Noodfonds Vrije tijd (sport, jeugd , cultuur)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200" b="0" i="0" u="none" strike="noStrike" dirty="0">
                          <a:solidFill>
                            <a:srgbClr val="FFFF00"/>
                          </a:solidFill>
                          <a:effectLst/>
                          <a:latin typeface="Tahoma" panose="020B0604030504040204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269409"/>
                  </a:ext>
                </a:extLst>
              </a:tr>
              <a:tr h="2095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Noodopvang kinderen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71638"/>
                  </a:ext>
                </a:extLst>
              </a:tr>
            </a:tbl>
          </a:graphicData>
        </a:graphic>
      </p:graphicFrame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9A28B172-1B7F-4DAF-A935-0118EC047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71568"/>
              </p:ext>
            </p:extLst>
          </p:nvPr>
        </p:nvGraphicFramePr>
        <p:xfrm>
          <a:off x="3507506" y="4010667"/>
          <a:ext cx="6760621" cy="2346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3580">
                  <a:extLst>
                    <a:ext uri="{9D8B030D-6E8A-4147-A177-3AD203B41FA5}">
                      <a16:colId xmlns:a16="http://schemas.microsoft.com/office/drawing/2014/main" val="368903177"/>
                    </a:ext>
                  </a:extLst>
                </a:gridCol>
                <a:gridCol w="5647129">
                  <a:extLst>
                    <a:ext uri="{9D8B030D-6E8A-4147-A177-3AD203B41FA5}">
                      <a16:colId xmlns:a16="http://schemas.microsoft.com/office/drawing/2014/main" val="3526748808"/>
                    </a:ext>
                  </a:extLst>
                </a:gridCol>
                <a:gridCol w="899912">
                  <a:extLst>
                    <a:ext uri="{9D8B030D-6E8A-4147-A177-3AD203B41FA5}">
                      <a16:colId xmlns:a16="http://schemas.microsoft.com/office/drawing/2014/main" val="2474077620"/>
                    </a:ext>
                  </a:extLst>
                </a:gridCol>
              </a:tblGrid>
              <a:tr h="330332">
                <a:tc gridSpan="3">
                  <a:txBody>
                    <a:bodyPr/>
                    <a:lstStyle/>
                    <a:p>
                      <a:pPr algn="ctr" fontAlgn="b"/>
                      <a:endParaRPr lang="nl-BE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5419998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800" b="1" u="sng" strike="noStrike" dirty="0">
                          <a:effectLst/>
                        </a:rPr>
                        <a:t>Extra uitgaven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1800" b="1" u="sng" strike="noStrike" dirty="0">
                          <a:effectLst/>
                        </a:rPr>
                        <a:t>0,8</a:t>
                      </a:r>
                      <a:endParaRPr lang="nl-BE" sz="1800" b="1" i="0" u="sng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4814610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9490863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Mondmaskers, plexiglazen, ontsmetting…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4932601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2365244"/>
                  </a:ext>
                </a:extLst>
              </a:tr>
              <a:tr h="202565">
                <a:tc gridSpan="2"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405397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nl-BE" sz="1200" b="0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220890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nl-BE" sz="1200" b="0" i="0" u="none" strike="noStrike" dirty="0">
                        <a:solidFill>
                          <a:srgbClr val="FFFF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269409"/>
                  </a:ext>
                </a:extLst>
              </a:tr>
              <a:tr h="209550">
                <a:tc gridSpan="2"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nl-BE" sz="16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71638"/>
                  </a:ext>
                </a:extLst>
              </a:tr>
            </a:tbl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C2CB40-BE40-46FA-BAC5-318FF68F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160" y="452162"/>
            <a:ext cx="644920" cy="64492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E4FE8825-D144-487A-B70A-B32E3F4C4F97}"/>
              </a:ext>
            </a:extLst>
          </p:cNvPr>
          <p:cNvSpPr txBox="1"/>
          <p:nvPr/>
        </p:nvSpPr>
        <p:spPr>
          <a:xfrm>
            <a:off x="3182672" y="662084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Zie coronaluikje pagina 5 boekdeel 2</a:t>
            </a:r>
          </a:p>
        </p:txBody>
      </p:sp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6E7B84C7-0B0D-4350-8D65-F25F13BE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1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10471473-A80A-42CE-9CF5-B6CB7F601809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323A177-692A-4DDA-A422-4612CB946704}"/>
              </a:ext>
            </a:extLst>
          </p:cNvPr>
          <p:cNvSpPr txBox="1"/>
          <p:nvPr/>
        </p:nvSpPr>
        <p:spPr>
          <a:xfrm>
            <a:off x="3196148" y="39848"/>
            <a:ext cx="8620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1E752CA-A69F-4B0B-8B49-F67C79D4B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200615"/>
              </p:ext>
            </p:extLst>
          </p:nvPr>
        </p:nvGraphicFramePr>
        <p:xfrm>
          <a:off x="3393749" y="1256215"/>
          <a:ext cx="8620222" cy="4540725"/>
        </p:xfrm>
        <a:graphic>
          <a:graphicData uri="http://schemas.openxmlformats.org/drawingml/2006/table">
            <a:tbl>
              <a:tblPr/>
              <a:tblGrid>
                <a:gridCol w="8121806">
                  <a:extLst>
                    <a:ext uri="{9D8B030D-6E8A-4147-A177-3AD203B41FA5}">
                      <a16:colId xmlns:a16="http://schemas.microsoft.com/office/drawing/2014/main" val="2253432198"/>
                    </a:ext>
                  </a:extLst>
                </a:gridCol>
                <a:gridCol w="498416">
                  <a:extLst>
                    <a:ext uri="{9D8B030D-6E8A-4147-A177-3AD203B41FA5}">
                      <a16:colId xmlns:a16="http://schemas.microsoft.com/office/drawing/2014/main" val="645761880"/>
                    </a:ext>
                  </a:extLst>
                </a:gridCol>
              </a:tblGrid>
              <a:tr h="219735">
                <a:tc>
                  <a:txBody>
                    <a:bodyPr/>
                    <a:lstStyle/>
                    <a:p>
                      <a:pPr algn="l" fontAlgn="b"/>
                      <a:endParaRPr lang="nl-BE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bedrag (mio €)</a:t>
                      </a:r>
                      <a:endParaRPr lang="nl-BE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958529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 De belasting op het economisch gebruik van bedrijfsruimte werd geschrapt voor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0851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 Financiële ondersteuning tot maximaal 2000 euro per logiesverstrekker - subsidie in 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26582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 Terrastaks gehalveerd voor periode juni - oktober 2020 en volledig vrijgesteld voor november 2020 tot en met maart 2021(*)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507014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 Halvering  retributie voor taxi's en individueel bezoldigd personenvervoer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154155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 Tijdelijke uitbreiding 'shop and go'-systeem tot 31/12/2020 en tijdelijke korting voor P-card+ houders tot 31/10/2020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694688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 Vrijstelling vertoningen en vermakelijkheden voor eerste 24.000 tickets private musea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808593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 Er wordt een tariefvermindering van 10/12de voorzien op de standplaatsen voor bootjes, huurkoetsen en huurauto's in 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5489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 Verminderen standplaatsen voor verkoop van frites en gebak op de markt met 3/12den voor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43205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  Halveren standgeld markten voor september tot december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13647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 Commerciële huur voor juni 2020 werd met 50% vrijgesteld en de rest van 2020 met 10% verlaagd.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046734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 Horecaconcessies vrijgesteld voor juli / augustus &amp; vanaf oktober tot heropening horeca in 2020/2021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767966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 Vrijstelling voor het verspreiden van reclamedrukwerk voor lokale handelaars voor 6 bedelingen met vast redactioneel gedeelte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31950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 De belasting op verkoopskramen wordt verminderd met 50% voor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103469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 De belasting op excursies werd gehalveerd voor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985146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 Ter beschikking stellen ticketen musea aan toerisme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665606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 Tijdelijk grotere horecaterrassen toestaan voor de social distancing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948515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 Winkels aanmoedigen om te openen op zondag in 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839779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 Aangepast debiteuren &amp; crediteurenbeheer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504299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934589"/>
                  </a:ext>
                </a:extLst>
              </a:tr>
            </a:tbl>
          </a:graphicData>
        </a:graphic>
      </p:graphicFrame>
      <p:sp>
        <p:nvSpPr>
          <p:cNvPr id="4" name="Rechthoek 3">
            <a:extLst>
              <a:ext uri="{FF2B5EF4-FFF2-40B4-BE49-F238E27FC236}">
                <a16:creationId xmlns:a16="http://schemas.microsoft.com/office/drawing/2014/main" id="{867B2EB1-38B9-403E-89BF-8F13E5A60BE7}"/>
              </a:ext>
            </a:extLst>
          </p:cNvPr>
          <p:cNvSpPr/>
          <p:nvPr/>
        </p:nvSpPr>
        <p:spPr>
          <a:xfrm>
            <a:off x="3301924" y="1255880"/>
            <a:ext cx="511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u="sng" dirty="0"/>
              <a:t>Detail fiscale &amp; financiële steunmaatregelen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891B272-34A5-40E4-876C-CEEBD578ACD2}"/>
              </a:ext>
            </a:extLst>
          </p:cNvPr>
          <p:cNvSpPr txBox="1"/>
          <p:nvPr/>
        </p:nvSpPr>
        <p:spPr>
          <a:xfrm>
            <a:off x="3292018" y="5807174"/>
            <a:ext cx="8428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dirty="0"/>
              <a:t>(*) Na opmaak rekening 2020 werd een vrijstelling van de terrastaks tot </a:t>
            </a:r>
            <a:r>
              <a:rPr lang="nl-BE" sz="1000" dirty="0"/>
              <a:t>1/10/2021</a:t>
            </a:r>
            <a:r>
              <a:rPr lang="nl-BE" sz="1100" dirty="0"/>
              <a:t> goedgekeurd (gr 29/3/21</a:t>
            </a:r>
            <a:r>
              <a:rPr lang="nl-BE" sz="1200" dirty="0"/>
              <a:t>)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F9D68CA-6355-4D6F-A00C-A4A5ED82F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160" y="452162"/>
            <a:ext cx="644920" cy="64492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9B071B4-3390-4C80-8453-7C8F8F7C53A3}"/>
              </a:ext>
            </a:extLst>
          </p:cNvPr>
          <p:cNvSpPr txBox="1"/>
          <p:nvPr/>
        </p:nvSpPr>
        <p:spPr>
          <a:xfrm>
            <a:off x="3182672" y="662084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Zie coronaluikje pagina 5 boekdeel 2</a:t>
            </a:r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5CD27480-EEF1-4B13-B471-6B4DB46A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7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2AE043A0-4415-4582-8858-87F4939B1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0" y="0"/>
            <a:ext cx="245806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7BD7F3-4E59-47BF-B626-64927F97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53" y="452162"/>
            <a:ext cx="1219306" cy="121930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10471473-A80A-42CE-9CF5-B6CB7F601809}"/>
              </a:ext>
            </a:extLst>
          </p:cNvPr>
          <p:cNvSpPr txBox="1"/>
          <p:nvPr/>
        </p:nvSpPr>
        <p:spPr>
          <a:xfrm>
            <a:off x="885309" y="2147712"/>
            <a:ext cx="2703871" cy="404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Inhoud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Kerncijfers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Impact corona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Exploitatie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Investeringen JR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uitgaven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AAB5BA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ontvangsten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Investeringen MJP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323A177-692A-4DDA-A422-4612CB946704}"/>
              </a:ext>
            </a:extLst>
          </p:cNvPr>
          <p:cNvSpPr txBox="1"/>
          <p:nvPr/>
        </p:nvSpPr>
        <p:spPr>
          <a:xfrm>
            <a:off x="3196148" y="39848"/>
            <a:ext cx="8620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 Corona</a:t>
            </a:r>
            <a:endParaRPr kumimoji="0" lang="nl-BE" sz="7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67B2EB1-38B9-403E-89BF-8F13E5A60BE7}"/>
              </a:ext>
            </a:extLst>
          </p:cNvPr>
          <p:cNvSpPr/>
          <p:nvPr/>
        </p:nvSpPr>
        <p:spPr>
          <a:xfrm>
            <a:off x="4048046" y="1671468"/>
            <a:ext cx="814395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u="sng" dirty="0"/>
              <a:t>Musea</a:t>
            </a:r>
            <a:r>
              <a:rPr lang="nl-BE" b="1" u="sng" dirty="0">
                <a:sym typeface="Wingdings" panose="05000000000000000000" pitchFamily="2" charset="2"/>
              </a:rPr>
              <a:t> </a:t>
            </a:r>
            <a:r>
              <a:rPr lang="nl-BE" b="1" u="sng" dirty="0"/>
              <a:t>-4,3 </a:t>
            </a:r>
            <a:r>
              <a:rPr lang="nl-BE" b="1" u="sng" dirty="0" err="1"/>
              <a:t>mio</a:t>
            </a:r>
            <a:r>
              <a:rPr lang="nl-BE" b="1" u="sng" dirty="0"/>
              <a:t> euro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/>
              <a:t>Ruim 70% minder bezoekers in 2020 t.o.v. 2019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u="sng" dirty="0"/>
              <a:t>Bootjes -2,2 </a:t>
            </a:r>
            <a:r>
              <a:rPr lang="nl-BE" b="1" u="sng" dirty="0" err="1"/>
              <a:t>mio</a:t>
            </a:r>
            <a:r>
              <a:rPr lang="nl-BE" b="1" u="sng" dirty="0"/>
              <a:t> euro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/>
              <a:t>80% minder tickets verkocht in 2020 t.o.v. 2019</a:t>
            </a:r>
          </a:p>
          <a:p>
            <a:pPr lvl="1"/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u="sng" dirty="0"/>
              <a:t>Bovengronds parkeren </a:t>
            </a:r>
            <a:r>
              <a:rPr lang="nl-BE" b="1" u="sng" dirty="0">
                <a:sym typeface="Wingdings" panose="05000000000000000000" pitchFamily="2" charset="2"/>
              </a:rPr>
              <a:t>-4,4 </a:t>
            </a:r>
            <a:r>
              <a:rPr lang="nl-BE" b="1" u="sng" dirty="0" err="1">
                <a:sym typeface="Wingdings" panose="05000000000000000000" pitchFamily="2" charset="2"/>
              </a:rPr>
              <a:t>mio</a:t>
            </a:r>
            <a:r>
              <a:rPr lang="nl-BE" b="1" u="sng" dirty="0">
                <a:sym typeface="Wingdings" panose="05000000000000000000" pitchFamily="2" charset="2"/>
              </a:rPr>
              <a:t> euro</a:t>
            </a:r>
            <a:endParaRPr lang="nl-BE" b="1" u="sng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/>
              <a:t>Parkeergelden: -3,3 </a:t>
            </a:r>
            <a:r>
              <a:rPr lang="nl-BE" sz="1600" dirty="0" err="1"/>
              <a:t>mio</a:t>
            </a:r>
            <a:r>
              <a:rPr lang="nl-BE" sz="1600" dirty="0"/>
              <a:t> euro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/>
              <a:t>± 35% minder retributies: -1,1 </a:t>
            </a:r>
            <a:r>
              <a:rPr lang="nl-BE" sz="1600" dirty="0" err="1"/>
              <a:t>mio</a:t>
            </a:r>
            <a:r>
              <a:rPr lang="nl-BE" sz="1600" dirty="0"/>
              <a:t> euro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u="sng" dirty="0"/>
              <a:t>Ondergronds parkeren </a:t>
            </a:r>
            <a:r>
              <a:rPr lang="nl-BE" b="1" u="sng" dirty="0">
                <a:sym typeface="Wingdings" panose="05000000000000000000" pitchFamily="2" charset="2"/>
              </a:rPr>
              <a:t>-1,9 </a:t>
            </a:r>
            <a:r>
              <a:rPr lang="nl-BE" b="1" u="sng" dirty="0" err="1">
                <a:sym typeface="Wingdings" panose="05000000000000000000" pitchFamily="2" charset="2"/>
              </a:rPr>
              <a:t>mio</a:t>
            </a:r>
            <a:r>
              <a:rPr lang="nl-BE" b="1" u="sng" dirty="0">
                <a:sym typeface="Wingdings" panose="05000000000000000000" pitchFamily="2" charset="2"/>
              </a:rPr>
              <a:t> euro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b="1" u="sng" dirty="0"/>
              <a:t>Verblijfsbelasting </a:t>
            </a:r>
            <a:r>
              <a:rPr lang="nl-BE" b="1" u="sng" dirty="0">
                <a:sym typeface="Wingdings" panose="05000000000000000000" pitchFamily="2" charset="2"/>
              </a:rPr>
              <a:t>-3,1 </a:t>
            </a:r>
            <a:r>
              <a:rPr lang="nl-BE" b="1" u="sng" dirty="0" err="1">
                <a:sym typeface="Wingdings" panose="05000000000000000000" pitchFamily="2" charset="2"/>
              </a:rPr>
              <a:t>mio</a:t>
            </a:r>
            <a:r>
              <a:rPr lang="nl-BE" b="1" u="sng" dirty="0">
                <a:sym typeface="Wingdings" panose="05000000000000000000" pitchFamily="2" charset="2"/>
              </a:rPr>
              <a:t> euro</a:t>
            </a:r>
            <a:endParaRPr lang="nl-BE" b="1" u="sng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/>
              <a:t>Semester 1-2020: 75% minder overnachtingen = -1,4 </a:t>
            </a:r>
            <a:r>
              <a:rPr lang="nl-BE" sz="1600" dirty="0" err="1"/>
              <a:t>mio</a:t>
            </a:r>
            <a:r>
              <a:rPr lang="nl-BE" sz="1600" dirty="0"/>
              <a:t> euro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nl-BE" sz="1600" dirty="0"/>
              <a:t>Semester 2-2020: raming -1,7 </a:t>
            </a:r>
            <a:r>
              <a:rPr lang="nl-BE" sz="1600" dirty="0" err="1"/>
              <a:t>mio</a:t>
            </a:r>
            <a:r>
              <a:rPr lang="nl-BE" sz="1600" dirty="0"/>
              <a:t> euro </a:t>
            </a:r>
            <a:r>
              <a:rPr lang="nl-BE" sz="1600" dirty="0">
                <a:sym typeface="Wingdings" panose="05000000000000000000" pitchFamily="2" charset="2"/>
              </a:rPr>
              <a:t> Rekening 2021</a:t>
            </a:r>
            <a:endParaRPr lang="nl-BE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l-BE" b="1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40C87DB-B638-4B5A-9D8D-398E829A0DFA}"/>
              </a:ext>
            </a:extLst>
          </p:cNvPr>
          <p:cNvSpPr/>
          <p:nvPr/>
        </p:nvSpPr>
        <p:spPr>
          <a:xfrm>
            <a:off x="3204000" y="1355592"/>
            <a:ext cx="5453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u="sng" dirty="0"/>
              <a:t>Voornaamste minontvangsten t.o.v. initieel MJP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985F68-EFA3-4D56-A257-462AC414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160" y="452162"/>
            <a:ext cx="644920" cy="64492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FADA232-67F3-432A-A364-F6B8DE2F59E2}"/>
              </a:ext>
            </a:extLst>
          </p:cNvPr>
          <p:cNvSpPr txBox="1"/>
          <p:nvPr/>
        </p:nvSpPr>
        <p:spPr>
          <a:xfrm>
            <a:off x="3182672" y="662084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Zie coronaluikje pagina 5 boekdeel 2</a:t>
            </a:r>
          </a:p>
        </p:txBody>
      </p:sp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761BF1DE-95DA-4DBC-9175-1980B9C0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755" y="6188075"/>
            <a:ext cx="1142245" cy="6699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C2359-C2F7-4463-B75A-DCC240B7913F}" type="slidenum">
              <a:rPr kumimoji="0" lang="nl-B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459799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Diepblauw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4634</Words>
  <Application>Microsoft Office PowerPoint</Application>
  <PresentationFormat>Breedbeeld</PresentationFormat>
  <Paragraphs>1378</Paragraphs>
  <Slides>41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52" baseType="lpstr">
      <vt:lpstr>Arial</vt:lpstr>
      <vt:lpstr>Calibri</vt:lpstr>
      <vt:lpstr>Century Gothic</vt:lpstr>
      <vt:lpstr>Din-light</vt:lpstr>
      <vt:lpstr>Tahoma</vt:lpstr>
      <vt:lpstr>Trebuchet MS</vt:lpstr>
      <vt:lpstr>Verdana</vt:lpstr>
      <vt:lpstr>Wingdings</vt:lpstr>
      <vt:lpstr>Wingdings 3</vt:lpstr>
      <vt:lpstr>Segment</vt:lpstr>
      <vt:lpstr>Worksheet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Multifunctioneel centrum Xaverianen  Brugs Beleidsprogramma: 4, 16 en 368 </vt:lpstr>
      <vt:lpstr> Realisatie beurs- en congresgebouw met omgevingsaanleg Brugs Beleidsprogramma: 423 en 447 </vt:lpstr>
      <vt:lpstr>PowerPoint-presentatie</vt:lpstr>
      <vt:lpstr>PowerPoint-presentatie</vt:lpstr>
      <vt:lpstr>PowerPoint-presentatie</vt:lpstr>
      <vt:lpstr>PowerPoint-presentatie</vt:lpstr>
      <vt:lpstr>Renovatie Conservatorium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 De Witte</dc:creator>
  <cp:lastModifiedBy>Jacob Meyfroodt</cp:lastModifiedBy>
  <cp:revision>120</cp:revision>
  <dcterms:created xsi:type="dcterms:W3CDTF">2021-03-24T13:26:51Z</dcterms:created>
  <dcterms:modified xsi:type="dcterms:W3CDTF">2021-04-21T14:23:05Z</dcterms:modified>
</cp:coreProperties>
</file>