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3"/>
  </p:handoutMasterIdLst>
  <p:sldIdLst>
    <p:sldId id="314" r:id="rId2"/>
    <p:sldId id="324" r:id="rId3"/>
    <p:sldId id="331" r:id="rId4"/>
    <p:sldId id="323" r:id="rId5"/>
    <p:sldId id="297" r:id="rId6"/>
    <p:sldId id="298" r:id="rId7"/>
    <p:sldId id="332" r:id="rId8"/>
    <p:sldId id="333" r:id="rId9"/>
    <p:sldId id="334" r:id="rId10"/>
    <p:sldId id="335" r:id="rId11"/>
    <p:sldId id="337" r:id="rId12"/>
    <p:sldId id="338" r:id="rId13"/>
    <p:sldId id="339" r:id="rId14"/>
    <p:sldId id="340" r:id="rId15"/>
    <p:sldId id="336" r:id="rId16"/>
    <p:sldId id="308" r:id="rId17"/>
    <p:sldId id="330" r:id="rId18"/>
    <p:sldId id="311" r:id="rId19"/>
    <p:sldId id="313" r:id="rId20"/>
    <p:sldId id="312" r:id="rId21"/>
    <p:sldId id="329" r:id="rId22"/>
  </p:sldIdLst>
  <p:sldSz cx="9144000" cy="5715000" type="screen16x1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8" userDrawn="1">
          <p15:clr>
            <a:srgbClr val="A4A3A4"/>
          </p15:clr>
        </p15:guide>
        <p15:guide id="2" pos="975"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2E32"/>
    <a:srgbClr val="96A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4"/>
  </p:normalViewPr>
  <p:slideViewPr>
    <p:cSldViewPr>
      <p:cViewPr varScale="1">
        <p:scale>
          <a:sx n="197" d="100"/>
          <a:sy n="197" d="100"/>
        </p:scale>
        <p:origin x="732" y="104"/>
      </p:cViewPr>
      <p:guideLst>
        <p:guide orient="horz" pos="818"/>
        <p:guide pos="975"/>
      </p:guideLst>
    </p:cSldViewPr>
  </p:slideViewPr>
  <p:notesTextViewPr>
    <p:cViewPr>
      <p:scale>
        <a:sx n="1" d="1"/>
        <a:sy n="1" d="1"/>
      </p:scale>
      <p:origin x="0" y="0"/>
    </p:cViewPr>
  </p:notesTextViewPr>
  <p:notesViewPr>
    <p:cSldViewPr showGuides="1">
      <p:cViewPr varScale="1">
        <p:scale>
          <a:sx n="99" d="100"/>
          <a:sy n="99" d="100"/>
        </p:scale>
        <p:origin x="-354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5559" tIns="47780" rIns="95559" bIns="47780" rtlCol="0"/>
          <a:lstStyle>
            <a:lvl1pPr algn="l">
              <a:defRPr sz="1300"/>
            </a:lvl1pPr>
          </a:lstStyle>
          <a:p>
            <a:endParaRPr lang="nl-BE"/>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5559" tIns="47780" rIns="95559" bIns="47780" rtlCol="0"/>
          <a:lstStyle>
            <a:lvl1pPr algn="r">
              <a:defRPr sz="1300"/>
            </a:lvl1pPr>
          </a:lstStyle>
          <a:p>
            <a:fld id="{AC270F45-7E0B-4135-92DF-493B965774DE}" type="datetimeFigureOut">
              <a:rPr lang="nl-BE" smtClean="0"/>
              <a:t>6/10/2022</a:t>
            </a:fld>
            <a:endParaRPr lang="nl-BE"/>
          </a:p>
        </p:txBody>
      </p:sp>
      <p:sp>
        <p:nvSpPr>
          <p:cNvPr id="4" name="Tijdelijke aanduiding voor voettekst 3"/>
          <p:cNvSpPr>
            <a:spLocks noGrp="1"/>
          </p:cNvSpPr>
          <p:nvPr>
            <p:ph type="ftr" sz="quarter" idx="2"/>
          </p:nvPr>
        </p:nvSpPr>
        <p:spPr>
          <a:xfrm>
            <a:off x="0" y="9428584"/>
            <a:ext cx="2945659" cy="496332"/>
          </a:xfrm>
          <a:prstGeom prst="rect">
            <a:avLst/>
          </a:prstGeom>
        </p:spPr>
        <p:txBody>
          <a:bodyPr vert="horz" lIns="95559" tIns="47780" rIns="95559" bIns="47780" rtlCol="0" anchor="b"/>
          <a:lstStyle>
            <a:lvl1pPr algn="l">
              <a:defRPr sz="1300"/>
            </a:lvl1pPr>
          </a:lstStyle>
          <a:p>
            <a:endParaRPr lang="nl-BE"/>
          </a:p>
        </p:txBody>
      </p:sp>
      <p:sp>
        <p:nvSpPr>
          <p:cNvPr id="5" name="Tijdelijke aanduiding voor dianummer 4"/>
          <p:cNvSpPr>
            <a:spLocks noGrp="1"/>
          </p:cNvSpPr>
          <p:nvPr>
            <p:ph type="sldNum" sz="quarter" idx="3"/>
          </p:nvPr>
        </p:nvSpPr>
        <p:spPr>
          <a:xfrm>
            <a:off x="3850443" y="9428584"/>
            <a:ext cx="2945659" cy="496332"/>
          </a:xfrm>
          <a:prstGeom prst="rect">
            <a:avLst/>
          </a:prstGeom>
        </p:spPr>
        <p:txBody>
          <a:bodyPr vert="horz" lIns="95559" tIns="47780" rIns="95559" bIns="47780" rtlCol="0" anchor="b"/>
          <a:lstStyle>
            <a:lvl1pPr algn="r">
              <a:defRPr sz="1300"/>
            </a:lvl1pPr>
          </a:lstStyle>
          <a:p>
            <a:fld id="{DCD1ECB9-0AD1-4499-A162-2A9D5AC085AE}" type="slidenum">
              <a:rPr lang="nl-BE" smtClean="0"/>
              <a:t>‹nr.›</a:t>
            </a:fld>
            <a:endParaRPr lang="nl-BE"/>
          </a:p>
        </p:txBody>
      </p:sp>
    </p:spTree>
    <p:extLst>
      <p:ext uri="{BB962C8B-B14F-4D97-AF65-F5344CB8AC3E}">
        <p14:creationId xmlns:p14="http://schemas.microsoft.com/office/powerpoint/2010/main" val="246694303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75355"/>
            <a:ext cx="7772400" cy="1225021"/>
          </a:xfrm>
        </p:spPr>
        <p:txBody>
          <a:bodyPr/>
          <a:lstStyle/>
          <a:p>
            <a:r>
              <a:rPr lang="nl-NL"/>
              <a:t>Klik om stijl te bewerken</a:t>
            </a:r>
            <a:endParaRPr lang="nl-BE"/>
          </a:p>
        </p:txBody>
      </p:sp>
      <p:sp>
        <p:nvSpPr>
          <p:cNvPr id="3" name="Ondertitel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4" name="Tijdelijke aanduiding voor datum 3"/>
          <p:cNvSpPr>
            <a:spLocks noGrp="1"/>
          </p:cNvSpPr>
          <p:nvPr>
            <p:ph type="dt" sz="half" idx="10"/>
          </p:nvPr>
        </p:nvSpPr>
        <p:spPr/>
        <p:txBody>
          <a:bodyPr/>
          <a:lstStyle/>
          <a:p>
            <a:fld id="{10303F07-B1DB-43C6-850C-33F1F546ECA6}" type="datetimeFigureOut">
              <a:rPr lang="nl-BE" smtClean="0"/>
              <a:t>6/10/2022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2374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0303F07-B1DB-43C6-850C-33F1F546ECA6}" type="datetimeFigureOut">
              <a:rPr lang="nl-BE" smtClean="0"/>
              <a:t>6/10/2022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203762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28866"/>
            <a:ext cx="2057400" cy="4876271"/>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457200" y="228866"/>
            <a:ext cx="6019800" cy="4876271"/>
          </a:xfrm>
        </p:spPr>
        <p:txBody>
          <a:bodyPr vert="eaVert"/>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0303F07-B1DB-43C6-850C-33F1F546ECA6}" type="datetimeFigureOut">
              <a:rPr lang="nl-BE" smtClean="0"/>
              <a:t>6/10/2022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380949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0303F07-B1DB-43C6-850C-33F1F546ECA6}" type="datetimeFigureOut">
              <a:rPr lang="nl-BE" smtClean="0"/>
              <a:t>6/10/2022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28022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672418"/>
            <a:ext cx="7772400" cy="1135062"/>
          </a:xfrm>
        </p:spPr>
        <p:txBody>
          <a:bodyPr anchor="t"/>
          <a:lstStyle>
            <a:lvl1pPr algn="l">
              <a:defRPr sz="4000" b="1" cap="all"/>
            </a:lvl1pPr>
          </a:lstStyle>
          <a:p>
            <a:r>
              <a:rPr lang="nl-NL"/>
              <a:t>Klik om stijl te bewerken</a:t>
            </a:r>
            <a:endParaRPr lang="nl-BE"/>
          </a:p>
        </p:txBody>
      </p:sp>
      <p:sp>
        <p:nvSpPr>
          <p:cNvPr id="3" name="Tijdelijke aanduiding voor tekst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10303F07-B1DB-43C6-850C-33F1F546ECA6}" type="datetimeFigureOut">
              <a:rPr lang="nl-BE" smtClean="0"/>
              <a:t>6/10/2022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842891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p:txBody>
      </p:sp>
      <p:sp>
        <p:nvSpPr>
          <p:cNvPr id="4" name="Tijdelijke aanduiding voor inhoud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10303F07-B1DB-43C6-850C-33F1F546ECA6}" type="datetimeFigureOut">
              <a:rPr lang="nl-BE" smtClean="0"/>
              <a:t>6/10/2022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320910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endParaRPr lang="nl-BE"/>
          </a:p>
        </p:txBody>
      </p:sp>
      <p:sp>
        <p:nvSpPr>
          <p:cNvPr id="3" name="Tijdelijke aanduiding voor tekst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p:txBody>
      </p:sp>
      <p:sp>
        <p:nvSpPr>
          <p:cNvPr id="5" name="Tijdelijke aanduiding voor tekst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p:txBody>
      </p:sp>
      <p:sp>
        <p:nvSpPr>
          <p:cNvPr id="7" name="Tijdelijke aanduiding voor datum 6"/>
          <p:cNvSpPr>
            <a:spLocks noGrp="1"/>
          </p:cNvSpPr>
          <p:nvPr>
            <p:ph type="dt" sz="half" idx="10"/>
          </p:nvPr>
        </p:nvSpPr>
        <p:spPr/>
        <p:txBody>
          <a:bodyPr/>
          <a:lstStyle/>
          <a:p>
            <a:fld id="{10303F07-B1DB-43C6-850C-33F1F546ECA6}" type="datetimeFigureOut">
              <a:rPr lang="nl-BE" smtClean="0"/>
              <a:t>6/10/2022</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304050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datum 2"/>
          <p:cNvSpPr>
            <a:spLocks noGrp="1"/>
          </p:cNvSpPr>
          <p:nvPr>
            <p:ph type="dt" sz="half" idx="10"/>
          </p:nvPr>
        </p:nvSpPr>
        <p:spPr/>
        <p:txBody>
          <a:bodyPr/>
          <a:lstStyle/>
          <a:p>
            <a:fld id="{10303F07-B1DB-43C6-850C-33F1F546ECA6}" type="datetimeFigureOut">
              <a:rPr lang="nl-BE" smtClean="0"/>
              <a:t>6/10/2022</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11496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0303F07-B1DB-43C6-850C-33F1F546ECA6}" type="datetimeFigureOut">
              <a:rPr lang="nl-BE" smtClean="0"/>
              <a:t>6/10/2022</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156211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27541"/>
            <a:ext cx="3008313" cy="968376"/>
          </a:xfrm>
        </p:spPr>
        <p:txBody>
          <a:bodyPr anchor="b"/>
          <a:lstStyle>
            <a:lvl1pPr algn="l">
              <a:defRPr sz="2000" b="1"/>
            </a:lvl1pPr>
          </a:lstStyle>
          <a:p>
            <a:r>
              <a:rPr lang="nl-NL"/>
              <a:t>Klik om stijl te bewerken</a:t>
            </a:r>
            <a:endParaRPr lang="nl-BE"/>
          </a:p>
        </p:txBody>
      </p:sp>
      <p:sp>
        <p:nvSpPr>
          <p:cNvPr id="3" name="Tijdelijke aanduiding voor inhoud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p:txBody>
      </p:sp>
      <p:sp>
        <p:nvSpPr>
          <p:cNvPr id="4" name="Tijdelijke aanduiding voor tekst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10303F07-B1DB-43C6-850C-33F1F546ECA6}" type="datetimeFigureOut">
              <a:rPr lang="nl-BE" smtClean="0"/>
              <a:t>6/10/2022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3370621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000500"/>
            <a:ext cx="5486400" cy="472282"/>
          </a:xfrm>
        </p:spPr>
        <p:txBody>
          <a:bodyPr anchor="b"/>
          <a:lstStyle>
            <a:lvl1pPr algn="l">
              <a:defRPr sz="2000" b="1"/>
            </a:lvl1pPr>
          </a:lstStyle>
          <a:p>
            <a:r>
              <a:rPr lang="nl-NL"/>
              <a:t>Klik om stijl te bewerken</a:t>
            </a:r>
            <a:endParaRPr lang="nl-BE"/>
          </a:p>
        </p:txBody>
      </p:sp>
      <p:sp>
        <p:nvSpPr>
          <p:cNvPr id="3" name="Tijdelijke aanduiding voor afbeelding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10303F07-B1DB-43C6-850C-33F1F546ECA6}" type="datetimeFigureOut">
              <a:rPr lang="nl-BE" smtClean="0"/>
              <a:t>6/10/2022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A99F8CA-CAA5-47D5-9929-BF894F883C47}" type="slidenum">
              <a:rPr lang="nl-BE" smtClean="0"/>
              <a:t>‹nr.›</a:t>
            </a:fld>
            <a:endParaRPr lang="nl-BE"/>
          </a:p>
        </p:txBody>
      </p:sp>
    </p:spTree>
    <p:extLst>
      <p:ext uri="{BB962C8B-B14F-4D97-AF65-F5344CB8AC3E}">
        <p14:creationId xmlns:p14="http://schemas.microsoft.com/office/powerpoint/2010/main" val="406411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0303F07-B1DB-43C6-850C-33F1F546ECA6}" type="datetimeFigureOut">
              <a:rPr lang="nl-BE" smtClean="0"/>
              <a:t>6/10/2022</a:t>
            </a:fld>
            <a:endParaRPr lang="nl-BE"/>
          </a:p>
        </p:txBody>
      </p:sp>
      <p:sp>
        <p:nvSpPr>
          <p:cNvPr id="5" name="Tijdelijke aanduiding voor voettekst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A99F8CA-CAA5-47D5-9929-BF894F883C47}" type="slidenum">
              <a:rPr lang="nl-BE" smtClean="0"/>
              <a:t>‹nr.›</a:t>
            </a:fld>
            <a:endParaRPr lang="nl-BE"/>
          </a:p>
        </p:txBody>
      </p:sp>
    </p:spTree>
    <p:extLst>
      <p:ext uri="{BB962C8B-B14F-4D97-AF65-F5344CB8AC3E}">
        <p14:creationId xmlns:p14="http://schemas.microsoft.com/office/powerpoint/2010/main" val="3277844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tmp"/><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tmp"/><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afkoppelingen@farys.be" TargetMode="External"/><Relationship Id="rId5" Type="http://schemas.openxmlformats.org/officeDocument/2006/relationships/hyperlink" Target="mailto:communicatie@brugge.be" TargetMode="External"/><Relationship Id="rId4" Type="http://schemas.openxmlformats.org/officeDocument/2006/relationships/hyperlink" Target="mailto:openbaardomein@brugge.b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tmp"/><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tmp"/><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5C4C3DF-648A-4048-8D37-B734305D25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5400000">
            <a:off x="1523998" y="761999"/>
            <a:ext cx="6096000" cy="4572000"/>
          </a:xfrm>
          <a:prstGeom prst="rect">
            <a:avLst/>
          </a:prstGeom>
        </p:spPr>
      </p:pic>
      <p:sp>
        <p:nvSpPr>
          <p:cNvPr id="10" name="Rectangle 10">
            <a:extLst>
              <a:ext uri="{FF2B5EF4-FFF2-40B4-BE49-F238E27FC236}">
                <a16:creationId xmlns:a16="http://schemas.microsoft.com/office/drawing/2014/main" id="{221DA3DF-F111-494F-97F2-A823ABF9D0EC}"/>
              </a:ext>
            </a:extLst>
          </p:cNvPr>
          <p:cNvSpPr>
            <a:spLocks noChangeArrowheads="1"/>
          </p:cNvSpPr>
          <p:nvPr/>
        </p:nvSpPr>
        <p:spPr bwMode="auto">
          <a:xfrm>
            <a:off x="1043608" y="3516616"/>
            <a:ext cx="7608258" cy="2088232"/>
          </a:xfrm>
          <a:prstGeom prst="rect">
            <a:avLst/>
          </a:prstGeom>
          <a:solidFill>
            <a:srgbClr val="A53121"/>
          </a:solidFill>
          <a:ln>
            <a:noFill/>
          </a:ln>
          <a:extLst>
            <a:ext uri="{91240B29-F687-4F45-9708-019B960494DF}">
              <a14:hiddenLine xmlns:a14="http://schemas.microsoft.com/office/drawing/2010/main" w="9525">
                <a:solidFill>
                  <a:schemeClr val="tx1"/>
                </a:solidFill>
                <a:miter lim="800000"/>
                <a:headEnd/>
                <a:tailEnd/>
              </a14:hiddenLine>
            </a:ext>
          </a:extLst>
        </p:spPr>
        <p:txBody>
          <a:bodyPr anchor="ctr"/>
          <a:lstStyle/>
          <a:p>
            <a:pPr eaLnBrk="1" hangingPunct="1">
              <a:lnSpc>
                <a:spcPct val="90000"/>
              </a:lnSpc>
            </a:pPr>
            <a:endParaRPr lang="nl-BE" sz="4400" dirty="0">
              <a:solidFill>
                <a:schemeClr val="tx2"/>
              </a:solidFill>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547813" cy="1547813"/>
          </a:xfrm>
          <a:prstGeom prst="rect">
            <a:avLst/>
          </a:prstGeom>
        </p:spPr>
      </p:pic>
      <p:sp>
        <p:nvSpPr>
          <p:cNvPr id="5" name="Rechthoek 4"/>
          <p:cNvSpPr/>
          <p:nvPr/>
        </p:nvSpPr>
        <p:spPr>
          <a:xfrm>
            <a:off x="1547815" y="-16925"/>
            <a:ext cx="1547813" cy="1555122"/>
          </a:xfrm>
          <a:prstGeom prst="rect">
            <a:avLst/>
          </a:prstGeom>
          <a:solidFill>
            <a:srgbClr val="A62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Tekstvak 6"/>
          <p:cNvSpPr txBox="1"/>
          <p:nvPr/>
        </p:nvSpPr>
        <p:spPr>
          <a:xfrm>
            <a:off x="1187624" y="3649588"/>
            <a:ext cx="7332522" cy="1323439"/>
          </a:xfrm>
          <a:prstGeom prst="rect">
            <a:avLst/>
          </a:prstGeom>
          <a:noFill/>
        </p:spPr>
        <p:txBody>
          <a:bodyPr wrap="square" rtlCol="0">
            <a:spAutoFit/>
          </a:bodyPr>
          <a:lstStyle/>
          <a:p>
            <a:pPr>
              <a:lnSpc>
                <a:spcPct val="100000"/>
              </a:lnSpc>
              <a:spcBef>
                <a:spcPts val="0"/>
              </a:spcBef>
              <a:defRPr sz="2000" cap="all">
                <a:solidFill>
                  <a:schemeClr val="accent3">
                    <a:lumOff val="44000"/>
                  </a:schemeClr>
                </a:solidFill>
                <a:latin typeface="DIN-Regular"/>
                <a:ea typeface="DIN-Regular"/>
                <a:cs typeface="DIN-Regular"/>
                <a:sym typeface="DIN-Regular"/>
              </a:defRPr>
            </a:pPr>
            <a:r>
              <a:rPr lang="nl-BE" b="1" dirty="0">
                <a:latin typeface="Verdana" panose="020B0604030504040204" pitchFamily="34" charset="0"/>
                <a:ea typeface="Verdana" panose="020B0604030504040204" pitchFamily="34" charset="0"/>
                <a:cs typeface="Verdana" panose="020B0604030504040204" pitchFamily="34" charset="0"/>
              </a:rPr>
              <a:t>HERAANLEG </a:t>
            </a:r>
          </a:p>
          <a:p>
            <a:pPr>
              <a:lnSpc>
                <a:spcPct val="100000"/>
              </a:lnSpc>
              <a:spcBef>
                <a:spcPts val="0"/>
              </a:spcBef>
              <a:defRPr sz="2000" cap="all">
                <a:solidFill>
                  <a:schemeClr val="accent3">
                    <a:lumOff val="44000"/>
                  </a:schemeClr>
                </a:solidFill>
                <a:latin typeface="DIN-Regular"/>
                <a:ea typeface="DIN-Regular"/>
                <a:cs typeface="DIN-Regular"/>
                <a:sym typeface="DIN-Regular"/>
              </a:defRPr>
            </a:pPr>
            <a:endParaRPr lang="nl-BE" b="1"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100000"/>
              </a:lnSpc>
              <a:spcBef>
                <a:spcPts val="0"/>
              </a:spcBef>
              <a:buFont typeface="Wingdings" panose="05000000000000000000" pitchFamily="2" charset="2"/>
              <a:buChar char="q"/>
              <a:defRPr sz="2000" cap="all">
                <a:solidFill>
                  <a:schemeClr val="accent3">
                    <a:lumOff val="44000"/>
                  </a:schemeClr>
                </a:solidFill>
                <a:latin typeface="DIN-Regular"/>
                <a:ea typeface="DIN-Regular"/>
                <a:cs typeface="DIN-Regular"/>
                <a:sym typeface="DIN-Regular"/>
              </a:defRPr>
            </a:pPr>
            <a:r>
              <a:rPr lang="nl-BE" b="1" dirty="0">
                <a:latin typeface="Verdana" panose="020B0604030504040204" pitchFamily="34" charset="0"/>
                <a:ea typeface="Verdana" panose="020B0604030504040204" pitchFamily="34" charset="0"/>
                <a:cs typeface="Verdana" panose="020B0604030504040204" pitchFamily="34" charset="0"/>
              </a:rPr>
              <a:t>JAN MIRAELSTRAAT</a:t>
            </a:r>
          </a:p>
          <a:p>
            <a:pPr marL="342900" indent="-342900">
              <a:lnSpc>
                <a:spcPct val="100000"/>
              </a:lnSpc>
              <a:spcBef>
                <a:spcPts val="0"/>
              </a:spcBef>
              <a:buFont typeface="Wingdings" panose="05000000000000000000" pitchFamily="2" charset="2"/>
              <a:buChar char="q"/>
              <a:defRPr sz="2000" cap="all">
                <a:solidFill>
                  <a:schemeClr val="accent3">
                    <a:lumOff val="44000"/>
                  </a:schemeClr>
                </a:solidFill>
                <a:latin typeface="DIN-Regular"/>
                <a:ea typeface="DIN-Regular"/>
                <a:cs typeface="DIN-Regular"/>
                <a:sym typeface="DIN-Regular"/>
              </a:defRPr>
            </a:pPr>
            <a:r>
              <a:rPr lang="nl-BE" b="1" dirty="0">
                <a:latin typeface="Verdana" panose="020B0604030504040204" pitchFamily="34" charset="0"/>
                <a:ea typeface="Verdana" panose="020B0604030504040204" pitchFamily="34" charset="0"/>
                <a:cs typeface="Verdana" panose="020B0604030504040204" pitchFamily="34" charset="0"/>
              </a:rPr>
              <a:t>GEDEELTE AUGUSTIJNENREI</a:t>
            </a:r>
          </a:p>
        </p:txBody>
      </p:sp>
      <p:sp>
        <p:nvSpPr>
          <p:cNvPr id="9" name="Tekstvak 8"/>
          <p:cNvSpPr txBox="1"/>
          <p:nvPr/>
        </p:nvSpPr>
        <p:spPr>
          <a:xfrm>
            <a:off x="1547814" y="312241"/>
            <a:ext cx="1547814" cy="769441"/>
          </a:xfrm>
          <a:prstGeom prst="rect">
            <a:avLst/>
          </a:prstGeom>
          <a:noFill/>
        </p:spPr>
        <p:txBody>
          <a:bodyPr wrap="square" rtlCol="0">
            <a:spAutoFit/>
          </a:bodyPr>
          <a:lstStyle/>
          <a:p>
            <a:r>
              <a:rPr lang="nl-BE" sz="1400" dirty="0">
                <a:solidFill>
                  <a:schemeClr val="bg1"/>
                </a:solidFill>
                <a:latin typeface="Verdana" pitchFamily="34" charset="0"/>
                <a:ea typeface="Verdana" pitchFamily="34" charset="0"/>
                <a:cs typeface="Verdana" pitchFamily="34" charset="0"/>
              </a:rPr>
              <a:t>INFO</a:t>
            </a:r>
          </a:p>
          <a:p>
            <a:r>
              <a:rPr lang="nl-BE" sz="1400" dirty="0">
                <a:solidFill>
                  <a:schemeClr val="bg1"/>
                </a:solidFill>
                <a:latin typeface="Verdana" pitchFamily="34" charset="0"/>
                <a:ea typeface="Verdana" pitchFamily="34" charset="0"/>
                <a:cs typeface="Verdana" pitchFamily="34" charset="0"/>
              </a:rPr>
              <a:t>VERGADERING</a:t>
            </a:r>
          </a:p>
          <a:p>
            <a:endParaRPr lang="nl-BE" sz="16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502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619370"/>
            <a:ext cx="7992884" cy="369332"/>
          </a:xfrm>
          <a:prstGeom prst="rect">
            <a:avLst/>
          </a:prstGeom>
          <a:noFill/>
        </p:spPr>
        <p:txBody>
          <a:bodyPr wrap="square" rtlCol="0">
            <a:spAutoFit/>
          </a:bodyPr>
          <a:lstStyle/>
          <a:p>
            <a:r>
              <a:rPr lang="nl-BE" dirty="0"/>
              <a:t>Nieuwe toestand: voetpaden – even huisnummers</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303574" y="1986810"/>
            <a:ext cx="3312368" cy="2351285"/>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vanaf Schrijversstraat tot aan </a:t>
            </a:r>
            <a:r>
              <a:rPr lang="nl-BE" sz="1200" dirty="0" err="1">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latin typeface="Verdana" panose="020B0604030504040204" pitchFamily="34" charset="0"/>
                <a:ea typeface="Calibri" panose="020F0502020204030204" pitchFamily="34" charset="0"/>
                <a:cs typeface="Times New Roman" panose="02020603050405020304" pitchFamily="18" charset="0"/>
              </a:rPr>
              <a:t>: Hier zijn er veel obstakels aanwezig (bv. trappen naar deuren) en kan een voetpad van 1m niet aangehouden worden.</a:t>
            </a:r>
            <a:br>
              <a:rPr lang="nl-BE" sz="1200" dirty="0">
                <a:latin typeface="Verdana" panose="020B0604030504040204" pitchFamily="34" charset="0"/>
                <a:ea typeface="Calibri" panose="020F0502020204030204" pitchFamily="34" charset="0"/>
                <a:cs typeface="Times New Roman" panose="02020603050405020304" pitchFamily="18" charset="0"/>
              </a:rPr>
            </a:b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Oplossing: boordsteen met schuine helling – mogelijkheid tot afwijken op rijweg. </a:t>
            </a: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Materiaalgebruik: </a:t>
            </a:r>
            <a:r>
              <a:rPr lang="nl-BE" sz="1200" dirty="0">
                <a:effectLst/>
                <a:latin typeface="Verdana" panose="020B0604030504040204" pitchFamily="34" charset="0"/>
                <a:ea typeface="Calibri" panose="020F0502020204030204" pitchFamily="34" charset="0"/>
                <a:cs typeface="Times New Roman" panose="02020603050405020304" pitchFamily="18" charset="0"/>
              </a:rPr>
              <a:t>graniet tegels – geel/bruin	</a:t>
            </a: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8F0566DD-F67B-4596-8C15-D86884157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4185817"/>
            <a:ext cx="2015118" cy="1417340"/>
          </a:xfrm>
          <a:prstGeom prst="rect">
            <a:avLst/>
          </a:prstGeom>
        </p:spPr>
      </p:pic>
      <p:pic>
        <p:nvPicPr>
          <p:cNvPr id="16" name="Afbeelding 15">
            <a:extLst>
              <a:ext uri="{FF2B5EF4-FFF2-40B4-BE49-F238E27FC236}">
                <a16:creationId xmlns:a16="http://schemas.microsoft.com/office/drawing/2014/main" id="{DCFDEE3C-780D-4757-BAC6-1469A1A1EB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3959" y="912691"/>
            <a:ext cx="3711637" cy="939487"/>
          </a:xfrm>
          <a:prstGeom prst="rect">
            <a:avLst/>
          </a:prstGeom>
        </p:spPr>
      </p:pic>
      <p:sp>
        <p:nvSpPr>
          <p:cNvPr id="17" name="Pijl: links 16">
            <a:extLst>
              <a:ext uri="{FF2B5EF4-FFF2-40B4-BE49-F238E27FC236}">
                <a16:creationId xmlns:a16="http://schemas.microsoft.com/office/drawing/2014/main" id="{576F5F0D-7AB5-47C2-8E75-224A188FA9D8}"/>
              </a:ext>
            </a:extLst>
          </p:cNvPr>
          <p:cNvSpPr/>
          <p:nvPr/>
        </p:nvSpPr>
        <p:spPr>
          <a:xfrm rot="19188710">
            <a:off x="7146432" y="1150638"/>
            <a:ext cx="432048" cy="1177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pic>
        <p:nvPicPr>
          <p:cNvPr id="6" name="Afbeelding 5" descr="Afbeelding met tekst, sneeuw&#10;&#10;Automatisch gegenereerde beschrijving">
            <a:extLst>
              <a:ext uri="{FF2B5EF4-FFF2-40B4-BE49-F238E27FC236}">
                <a16:creationId xmlns:a16="http://schemas.microsoft.com/office/drawing/2014/main" id="{11AB6516-0773-4E1D-88BC-4BFD880DC1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3928" y="1977018"/>
            <a:ext cx="5106572" cy="3611489"/>
          </a:xfrm>
          <a:prstGeom prst="rect">
            <a:avLst/>
          </a:prstGeom>
        </p:spPr>
      </p:pic>
    </p:spTree>
    <p:extLst>
      <p:ext uri="{BB962C8B-B14F-4D97-AF65-F5344CB8AC3E}">
        <p14:creationId xmlns:p14="http://schemas.microsoft.com/office/powerpoint/2010/main" val="1031569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D0E94A66-EE59-45DD-8ED0-DC4250B6F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3959" y="912691"/>
            <a:ext cx="3711637" cy="939487"/>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619370"/>
            <a:ext cx="7992884" cy="369332"/>
          </a:xfrm>
          <a:prstGeom prst="rect">
            <a:avLst/>
          </a:prstGeom>
          <a:noFill/>
        </p:spPr>
        <p:txBody>
          <a:bodyPr wrap="square" rtlCol="0">
            <a:spAutoFit/>
          </a:bodyPr>
          <a:lstStyle/>
          <a:p>
            <a:r>
              <a:rPr lang="nl-BE" dirty="0"/>
              <a:t>Nieuwe toestand: voetpaden – oneven huisnummers</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120938" y="1986810"/>
            <a:ext cx="4019014" cy="3449534"/>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Vanaf Schrijversstraat tot aan </a:t>
            </a:r>
            <a:r>
              <a:rPr lang="nl-BE" sz="1200" dirty="0" err="1">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latin typeface="Verdana" panose="020B0604030504040204" pitchFamily="34" charset="0"/>
                <a:ea typeface="Calibri" panose="020F0502020204030204" pitchFamily="34" charset="0"/>
                <a:cs typeface="Times New Roman" panose="02020603050405020304" pitchFamily="18" charset="0"/>
              </a:rPr>
              <a:t>:</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 voetpadbreedte: 1m20, - waar mogelijk 1m50 </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 op enkele plaatsen beperkte breedte van 1m. Dit bij bv. trappen. </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 opstaande boordsteen</a:t>
            </a: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Materiaalgebruik: </a:t>
            </a:r>
            <a:r>
              <a:rPr lang="nl-BE" sz="1200" dirty="0">
                <a:effectLst/>
                <a:latin typeface="Verdana" panose="020B0604030504040204" pitchFamily="34" charset="0"/>
                <a:ea typeface="Calibri" panose="020F0502020204030204" pitchFamily="34" charset="0"/>
                <a:cs typeface="Times New Roman" panose="02020603050405020304" pitchFamily="18" charset="0"/>
              </a:rPr>
              <a:t>graniet tegels – geel/bruin </a:t>
            </a:r>
            <a:r>
              <a:rPr lang="nl-BE" sz="1200" dirty="0">
                <a:latin typeface="Verdana" panose="020B0604030504040204" pitchFamily="34" charset="0"/>
                <a:ea typeface="Calibri" panose="020F0502020204030204" pitchFamily="34" charset="0"/>
                <a:cs typeface="Times New Roman" panose="02020603050405020304" pitchFamily="18" charset="0"/>
              </a:rPr>
              <a:t> </a:t>
            </a: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Jan </a:t>
            </a:r>
            <a:r>
              <a:rPr lang="nl-BE" sz="1200" dirty="0" err="1">
                <a:latin typeface="Verdana" panose="020B0604030504040204" pitchFamily="34" charset="0"/>
                <a:ea typeface="Calibri" panose="020F0502020204030204" pitchFamily="34" charset="0"/>
                <a:cs typeface="Times New Roman" panose="02020603050405020304" pitchFamily="18" charset="0"/>
              </a:rPr>
              <a:t>Miraelstraat</a:t>
            </a:r>
            <a:r>
              <a:rPr lang="nl-BE" sz="1200" dirty="0">
                <a:latin typeface="Verdana" panose="020B0604030504040204" pitchFamily="34" charset="0"/>
                <a:ea typeface="Calibri" panose="020F0502020204030204" pitchFamily="34" charset="0"/>
                <a:cs typeface="Times New Roman" panose="02020603050405020304" pitchFamily="18" charset="0"/>
              </a:rPr>
              <a:t> vanaf Schrijversstraat tot aan St. Clarastraat: voetpadbreedte 1m20, . </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Ter hoogte van </a:t>
            </a:r>
            <a:r>
              <a:rPr lang="nl-BE" sz="1200" dirty="0" err="1">
                <a:latin typeface="Verdana" panose="020B0604030504040204" pitchFamily="34" charset="0"/>
                <a:ea typeface="Calibri" panose="020F0502020204030204" pitchFamily="34" charset="0"/>
                <a:cs typeface="Times New Roman" panose="02020603050405020304" pitchFamily="18" charset="0"/>
              </a:rPr>
              <a:t>huisnr</a:t>
            </a:r>
            <a:r>
              <a:rPr lang="nl-BE" sz="1200" dirty="0">
                <a:latin typeface="Verdana" panose="020B0604030504040204" pitchFamily="34" charset="0"/>
                <a:ea typeface="Calibri" panose="020F0502020204030204" pitchFamily="34" charset="0"/>
                <a:cs typeface="Times New Roman" panose="02020603050405020304" pitchFamily="18" charset="0"/>
              </a:rPr>
              <a:t>. 58 versmalt het voetpad tot 1m. </a:t>
            </a:r>
          </a:p>
          <a:p>
            <a:pPr marL="171450" indent="-171450">
              <a:lnSpc>
                <a:spcPct val="107000"/>
              </a:lnSpc>
              <a:spcAft>
                <a:spcPts val="800"/>
              </a:spcAft>
              <a:buFont typeface="Arial" panose="020B0604020202020204" pitchFamily="34" charset="0"/>
              <a:buChar char="•"/>
            </a:pPr>
            <a:r>
              <a:rPr lang="nl-BE" sz="1200" dirty="0" err="1">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latin typeface="Verdana" panose="020B0604030504040204" pitchFamily="34" charset="0"/>
                <a:ea typeface="Calibri" panose="020F0502020204030204" pitchFamily="34" charset="0"/>
                <a:cs typeface="Times New Roman" panose="02020603050405020304" pitchFamily="18" charset="0"/>
              </a:rPr>
              <a:t>: heraanleg voetpaden in zelfde situatie – herbruik platines.</a:t>
            </a:r>
          </a:p>
          <a:p>
            <a:pPr>
              <a:lnSpc>
                <a:spcPct val="107000"/>
              </a:lnSpc>
              <a:spcAft>
                <a:spcPts val="800"/>
              </a:spcAft>
            </a:pPr>
            <a:br>
              <a:rPr lang="nl-BE" sz="1200" dirty="0">
                <a:latin typeface="Verdana" panose="020B0604030504040204" pitchFamily="34" charset="0"/>
                <a:ea typeface="Calibri" panose="020F0502020204030204" pitchFamily="34" charset="0"/>
                <a:cs typeface="Times New Roman" panose="02020603050405020304" pitchFamily="18" charset="0"/>
              </a:rPr>
            </a:b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sp>
        <p:nvSpPr>
          <p:cNvPr id="12" name="Pijl: links 11">
            <a:extLst>
              <a:ext uri="{FF2B5EF4-FFF2-40B4-BE49-F238E27FC236}">
                <a16:creationId xmlns:a16="http://schemas.microsoft.com/office/drawing/2014/main" id="{1BEBFF22-2AD8-42FA-A3A3-B694DE16C3BE}"/>
              </a:ext>
            </a:extLst>
          </p:cNvPr>
          <p:cNvSpPr/>
          <p:nvPr/>
        </p:nvSpPr>
        <p:spPr>
          <a:xfrm rot="19188710">
            <a:off x="7439307" y="1284752"/>
            <a:ext cx="432048" cy="1177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6FEF0785-9485-4E78-A905-7F002655C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1404" y="1979124"/>
            <a:ext cx="5128563" cy="3627041"/>
          </a:xfrm>
          <a:prstGeom prst="rect">
            <a:avLst/>
          </a:prstGeom>
        </p:spPr>
      </p:pic>
    </p:spTree>
    <p:extLst>
      <p:ext uri="{BB962C8B-B14F-4D97-AF65-F5344CB8AC3E}">
        <p14:creationId xmlns:p14="http://schemas.microsoft.com/office/powerpoint/2010/main" val="3937658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FF05B99-524F-4E2C-B6FA-BB28183706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39"/>
          <a:stretch/>
        </p:blipFill>
        <p:spPr>
          <a:xfrm>
            <a:off x="4248959" y="1309739"/>
            <a:ext cx="4760528" cy="3139842"/>
          </a:xfrm>
          <a:prstGeom prst="rect">
            <a:avLst/>
          </a:prstGeom>
        </p:spPr>
      </p:pic>
      <p:pic>
        <p:nvPicPr>
          <p:cNvPr id="15" name="Afbeelding 14">
            <a:extLst>
              <a:ext uri="{FF2B5EF4-FFF2-40B4-BE49-F238E27FC236}">
                <a16:creationId xmlns:a16="http://schemas.microsoft.com/office/drawing/2014/main" id="{1378A3EF-1299-4D51-A3B2-E76E5B0BC7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 t="24256"/>
          <a:stretch/>
        </p:blipFill>
        <p:spPr>
          <a:xfrm>
            <a:off x="35496" y="3937619"/>
            <a:ext cx="9108504" cy="1760109"/>
          </a:xfrm>
          <a:prstGeom prst="rect">
            <a:avLst/>
          </a:prstGeom>
        </p:spPr>
      </p:pic>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581974"/>
            <a:ext cx="7992884" cy="369332"/>
          </a:xfrm>
          <a:prstGeom prst="rect">
            <a:avLst/>
          </a:prstGeom>
          <a:noFill/>
        </p:spPr>
        <p:txBody>
          <a:bodyPr wrap="square" rtlCol="0">
            <a:spAutoFit/>
          </a:bodyPr>
          <a:lstStyle/>
          <a:p>
            <a:r>
              <a:rPr lang="nl-BE" dirty="0"/>
              <a:t>Nieuwe toestand: plantvakken</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179512" y="1949414"/>
            <a:ext cx="3816424" cy="2754087"/>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Plantvakken ter hoogte van:</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Jan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Miraelstraat</a:t>
            </a:r>
            <a:r>
              <a:rPr lang="nl-BE" sz="1200" dirty="0">
                <a:effectLst/>
                <a:latin typeface="Verdana" panose="020B0604030504040204" pitchFamily="34" charset="0"/>
                <a:ea typeface="Calibri" panose="020F0502020204030204" pitchFamily="34" charset="0"/>
                <a:cs typeface="Times New Roman" panose="02020603050405020304" pitchFamily="18" charset="0"/>
              </a:rPr>
              <a:t> 23/25, 39/41, 54/56 en 64.</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Augusteinenrei</a:t>
            </a:r>
            <a:r>
              <a:rPr lang="nl-BE" sz="1200" dirty="0">
                <a:effectLst/>
                <a:latin typeface="Verdana" panose="020B0604030504040204" pitchFamily="34" charset="0"/>
                <a:ea typeface="Calibri" panose="020F0502020204030204" pitchFamily="34" charset="0"/>
                <a:cs typeface="Times New Roman" panose="02020603050405020304" pitchFamily="18" charset="0"/>
              </a:rPr>
              <a:t> 6: plantvak voor gevelgroen</a:t>
            </a:r>
            <a:endParaRPr lang="nl-BE" sz="1200" dirty="0">
              <a:latin typeface="Verdana" panose="020B060403050404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De plantvakken zullen deze grijze straat </a:t>
            </a:r>
            <a:r>
              <a:rPr lang="nl-BE" sz="1200" dirty="0" err="1">
                <a:latin typeface="Verdana" panose="020B0604030504040204" pitchFamily="34" charset="0"/>
                <a:ea typeface="Calibri" panose="020F0502020204030204" pitchFamily="34" charset="0"/>
                <a:cs typeface="Times New Roman" panose="02020603050405020304" pitchFamily="18" charset="0"/>
              </a:rPr>
              <a:t>vergroenen</a:t>
            </a:r>
            <a:r>
              <a:rPr lang="nl-BE" sz="1200" dirty="0">
                <a:latin typeface="Verdana" panose="020B0604030504040204" pitchFamily="34" charset="0"/>
                <a:ea typeface="Calibri" panose="020F0502020204030204" pitchFamily="34" charset="0"/>
                <a:cs typeface="Times New Roman" panose="02020603050405020304" pitchFamily="18" charset="0"/>
              </a:rPr>
              <a:t>, dienen als buffer infiltratie regenwater en zullen tevens </a:t>
            </a:r>
            <a:r>
              <a:rPr lang="nl-BE" sz="1200" dirty="0" err="1">
                <a:latin typeface="Verdana" panose="020B0604030504040204" pitchFamily="34" charset="0"/>
                <a:ea typeface="Calibri" panose="020F0502020204030204" pitchFamily="34" charset="0"/>
                <a:cs typeface="Times New Roman" panose="02020603050405020304" pitchFamily="18" charset="0"/>
              </a:rPr>
              <a:t>verkeersremmend</a:t>
            </a:r>
            <a:r>
              <a:rPr lang="nl-BE" sz="1200" dirty="0">
                <a:latin typeface="Verdana" panose="020B0604030504040204" pitchFamily="34" charset="0"/>
                <a:ea typeface="Calibri" panose="020F0502020204030204" pitchFamily="34" charset="0"/>
                <a:cs typeface="Times New Roman" panose="02020603050405020304" pitchFamily="18" charset="0"/>
              </a:rPr>
              <a:t> werken. </a:t>
            </a:r>
            <a:endParaRPr lang="nl-BE"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nl-BE" sz="1200" dirty="0">
                <a:latin typeface="Verdana" panose="020B0604030504040204" pitchFamily="34" charset="0"/>
                <a:ea typeface="Calibri" panose="020F0502020204030204" pitchFamily="34" charset="0"/>
                <a:cs typeface="Times New Roman" panose="02020603050405020304" pitchFamily="18" charset="0"/>
              </a:rPr>
            </a:b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6220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71730" y="1455169"/>
            <a:ext cx="7992884" cy="369332"/>
          </a:xfrm>
          <a:prstGeom prst="rect">
            <a:avLst/>
          </a:prstGeom>
          <a:noFill/>
        </p:spPr>
        <p:txBody>
          <a:bodyPr wrap="square" rtlCol="0">
            <a:spAutoFit/>
          </a:bodyPr>
          <a:lstStyle/>
          <a:p>
            <a:r>
              <a:rPr lang="nl-BE" dirty="0"/>
              <a:t>hoogstambomen</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137131" y="1891598"/>
            <a:ext cx="2490653" cy="2432333"/>
          </a:xfrm>
          <a:prstGeom prst="rect">
            <a:avLst/>
          </a:prstGeom>
          <a:noFill/>
        </p:spPr>
        <p:txBody>
          <a:bodyPr wrap="square">
            <a:spAutoFit/>
          </a:bodyPr>
          <a:lstStyle/>
          <a:p>
            <a:pPr marL="171450" indent="-171450">
              <a:buFontTx/>
              <a:buChar char="-"/>
            </a:pPr>
            <a:r>
              <a:rPr lang="nl-BE" sz="1200" dirty="0">
                <a:latin typeface="Verdana" panose="020B0604030504040204" pitchFamily="34" charset="0"/>
              </a:rPr>
              <a:t>beperkte groeihoogte en groeibreedte;</a:t>
            </a:r>
          </a:p>
          <a:p>
            <a:pPr marL="171450" indent="-171450">
              <a:buFontTx/>
              <a:buChar char="-"/>
            </a:pPr>
            <a:r>
              <a:rPr lang="nl-BE" sz="1200" dirty="0">
                <a:latin typeface="Verdana" panose="020B0604030504040204" pitchFamily="34" charset="0"/>
              </a:rPr>
              <a:t>sierbomen met accent op mooie bloei en/of mooie herfstverkleuring;</a:t>
            </a:r>
          </a:p>
          <a:p>
            <a:pPr marL="171450" indent="-171450">
              <a:buFontTx/>
              <a:buChar char="-"/>
            </a:pPr>
            <a:r>
              <a:rPr lang="nl-BE" sz="1200" dirty="0">
                <a:latin typeface="Verdana" panose="020B0604030504040204" pitchFamily="34" charset="0"/>
              </a:rPr>
              <a:t>voorbeelden: zuilvormige blaasjesboom, smalgroeiende sierkers, Perzisch ijzerhout</a:t>
            </a:r>
          </a:p>
          <a:p>
            <a:pPr marL="171450" indent="-171450">
              <a:lnSpc>
                <a:spcPct val="107000"/>
              </a:lnSpc>
              <a:spcAft>
                <a:spcPts val="800"/>
              </a:spcAft>
              <a:buFont typeface="Arial" panose="020B0604020202020204" pitchFamily="34" charset="0"/>
              <a:buChar char="•"/>
            </a:pP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nl-BE" sz="1200" dirty="0">
                <a:latin typeface="Verdana" panose="020B0604030504040204" pitchFamily="34" charset="0"/>
                <a:ea typeface="Calibri" panose="020F0502020204030204" pitchFamily="34" charset="0"/>
                <a:cs typeface="Times New Roman" panose="02020603050405020304" pitchFamily="18" charset="0"/>
              </a:rPr>
            </a:b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pic>
        <p:nvPicPr>
          <p:cNvPr id="16" name="Afbeelding 15" descr="Afbeelding met buiten, gebouw, gras, baksteen&#10;&#10;Automatisch gegenereerde beschrijving">
            <a:extLst>
              <a:ext uri="{FF2B5EF4-FFF2-40B4-BE49-F238E27FC236}">
                <a16:creationId xmlns:a16="http://schemas.microsoft.com/office/drawing/2014/main" id="{CB2452C2-D139-4971-8393-2005191ACC1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1000"/>
                    </a14:imgEffect>
                  </a14:imgLayer>
                </a14:imgProps>
              </a:ext>
              <a:ext uri="{28A0092B-C50C-407E-A947-70E740481C1C}">
                <a14:useLocalDpi xmlns:a14="http://schemas.microsoft.com/office/drawing/2010/main" val="0"/>
              </a:ext>
            </a:extLst>
          </a:blip>
          <a:srcRect l="18312" t="4905" r="11183" b="10346"/>
          <a:stretch/>
        </p:blipFill>
        <p:spPr>
          <a:xfrm>
            <a:off x="7011488" y="1309116"/>
            <a:ext cx="2022010" cy="2772520"/>
          </a:xfrm>
          <a:prstGeom prst="rect">
            <a:avLst/>
          </a:prstGeom>
        </p:spPr>
      </p:pic>
      <p:pic>
        <p:nvPicPr>
          <p:cNvPr id="17" name="Afbeelding 16" descr="Afbeelding met lucht, boom, buiten, gras&#10;&#10;Automatisch gegenereerde beschrijving">
            <a:extLst>
              <a:ext uri="{FF2B5EF4-FFF2-40B4-BE49-F238E27FC236}">
                <a16:creationId xmlns:a16="http://schemas.microsoft.com/office/drawing/2014/main" id="{F527C082-A510-4789-A4C7-D44E6DA5FF81}"/>
              </a:ext>
            </a:extLst>
          </p:cNvPr>
          <p:cNvPicPr>
            <a:picLocks noChangeAspect="1"/>
          </p:cNvPicPr>
          <p:nvPr/>
        </p:nvPicPr>
        <p:blipFill rotWithShape="1">
          <a:blip r:embed="rId6">
            <a:extLst>
              <a:ext uri="{28A0092B-C50C-407E-A947-70E740481C1C}">
                <a14:useLocalDpi xmlns:a14="http://schemas.microsoft.com/office/drawing/2010/main" val="0"/>
              </a:ext>
            </a:extLst>
          </a:blip>
          <a:srcRect l="22078" t="12803" r="5114" b="6326"/>
          <a:stretch/>
        </p:blipFill>
        <p:spPr>
          <a:xfrm>
            <a:off x="4724281" y="1307782"/>
            <a:ext cx="2229806" cy="2772520"/>
          </a:xfrm>
          <a:prstGeom prst="rect">
            <a:avLst/>
          </a:prstGeom>
        </p:spPr>
      </p:pic>
      <p:pic>
        <p:nvPicPr>
          <p:cNvPr id="18" name="Afbeelding 17" descr="Afbeelding met buiten, gras, huis, weg&#10;&#10;Automatisch gegenereerde beschrijving">
            <a:extLst>
              <a:ext uri="{FF2B5EF4-FFF2-40B4-BE49-F238E27FC236}">
                <a16:creationId xmlns:a16="http://schemas.microsoft.com/office/drawing/2014/main" id="{B0AFC359-E855-4911-A2EC-BB28943159B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538" t="5220" r="-538" b="15864"/>
          <a:stretch/>
        </p:blipFill>
        <p:spPr>
          <a:xfrm>
            <a:off x="2552652" y="1302507"/>
            <a:ext cx="2114228" cy="2779129"/>
          </a:xfrm>
          <a:prstGeom prst="rect">
            <a:avLst/>
          </a:prstGeom>
        </p:spPr>
      </p:pic>
      <p:pic>
        <p:nvPicPr>
          <p:cNvPr id="19" name="Afbeelding 18" descr="Afbeelding met boom, plant, buiten, esdoorn&#10;&#10;Automatisch gegenereerde beschrijving">
            <a:extLst>
              <a:ext uri="{FF2B5EF4-FFF2-40B4-BE49-F238E27FC236}">
                <a16:creationId xmlns:a16="http://schemas.microsoft.com/office/drawing/2014/main" id="{CF082E44-A90E-4BE3-8D6F-00923C33A9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17" y="4149080"/>
            <a:ext cx="1613546" cy="1440160"/>
          </a:xfrm>
          <a:prstGeom prst="rect">
            <a:avLst/>
          </a:prstGeom>
        </p:spPr>
      </p:pic>
      <p:pic>
        <p:nvPicPr>
          <p:cNvPr id="20" name="Afbeelding 19" descr="Afbeelding met bloem, plant, lucht, boeket&#10;&#10;Automatisch gegenereerde beschrijving">
            <a:extLst>
              <a:ext uri="{FF2B5EF4-FFF2-40B4-BE49-F238E27FC236}">
                <a16:creationId xmlns:a16="http://schemas.microsoft.com/office/drawing/2014/main" id="{2F89782E-26D0-401B-87C2-EC7C21C1606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6767"/>
          <a:stretch/>
        </p:blipFill>
        <p:spPr>
          <a:xfrm>
            <a:off x="1772384" y="4138429"/>
            <a:ext cx="1575480" cy="1450811"/>
          </a:xfrm>
          <a:prstGeom prst="rect">
            <a:avLst/>
          </a:prstGeom>
        </p:spPr>
      </p:pic>
    </p:spTree>
    <p:extLst>
      <p:ext uri="{BB962C8B-B14F-4D97-AF65-F5344CB8AC3E}">
        <p14:creationId xmlns:p14="http://schemas.microsoft.com/office/powerpoint/2010/main" val="58546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71730" y="1455169"/>
            <a:ext cx="7992884" cy="369332"/>
          </a:xfrm>
          <a:prstGeom prst="rect">
            <a:avLst/>
          </a:prstGeom>
          <a:noFill/>
        </p:spPr>
        <p:txBody>
          <a:bodyPr wrap="square" rtlCol="0">
            <a:spAutoFit/>
          </a:bodyPr>
          <a:lstStyle/>
          <a:p>
            <a:r>
              <a:rPr lang="nl-BE" dirty="0"/>
              <a:t>beplanting plantvakken</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137131" y="1891598"/>
            <a:ext cx="2490653" cy="2247667"/>
          </a:xfrm>
          <a:prstGeom prst="rect">
            <a:avLst/>
          </a:prstGeom>
          <a:noFill/>
        </p:spPr>
        <p:txBody>
          <a:bodyPr wrap="square">
            <a:spAutoFit/>
          </a:bodyPr>
          <a:lstStyle/>
          <a:p>
            <a:pPr marL="171450" indent="-171450">
              <a:buFontTx/>
              <a:buChar char="-"/>
            </a:pPr>
            <a:r>
              <a:rPr lang="nl-BE" sz="1200" dirty="0" err="1">
                <a:latin typeface="Verdana" panose="020B0604030504040204" pitchFamily="34" charset="0"/>
              </a:rPr>
              <a:t>bodembedekkende</a:t>
            </a:r>
            <a:r>
              <a:rPr lang="nl-BE" sz="1200" dirty="0">
                <a:latin typeface="Verdana" panose="020B0604030504040204" pitchFamily="34" charset="0"/>
              </a:rPr>
              <a:t> wintergroene heesters</a:t>
            </a:r>
          </a:p>
          <a:p>
            <a:r>
              <a:rPr lang="nl-BE" sz="1200" dirty="0">
                <a:latin typeface="Verdana" panose="020B0604030504040204" pitchFamily="34" charset="0"/>
              </a:rPr>
              <a:t>OF</a:t>
            </a:r>
          </a:p>
          <a:p>
            <a:pPr marL="171450" indent="-171450">
              <a:buFontTx/>
              <a:buChar char="-"/>
            </a:pPr>
            <a:r>
              <a:rPr lang="nl-BE" sz="1200" dirty="0">
                <a:latin typeface="Verdana" panose="020B0604030504040204" pitchFamily="34" charset="0"/>
              </a:rPr>
              <a:t>vaste planten met bloembollen en siergrassen</a:t>
            </a:r>
          </a:p>
          <a:p>
            <a:pPr marL="171450" indent="-171450">
              <a:buFontTx/>
              <a:buChar char="-"/>
            </a:pPr>
            <a:endParaRPr lang="nl-BE" sz="1200" dirty="0">
              <a:latin typeface="Verdana" panose="020B0604030504040204" pitchFamily="34" charset="0"/>
            </a:endParaRPr>
          </a:p>
          <a:p>
            <a:r>
              <a:rPr lang="nl-BE" sz="1200" dirty="0">
                <a:latin typeface="Verdana" panose="020B0604030504040204" pitchFamily="34" charset="0"/>
              </a:rPr>
              <a:t>eventueel mogelijkheid tot meter/peterschap</a:t>
            </a:r>
          </a:p>
          <a:p>
            <a:pPr marL="171450" indent="-171450">
              <a:lnSpc>
                <a:spcPct val="107000"/>
              </a:lnSpc>
              <a:spcAft>
                <a:spcPts val="800"/>
              </a:spcAft>
              <a:buFont typeface="Arial" panose="020B0604020202020204" pitchFamily="34" charset="0"/>
              <a:buChar char="•"/>
            </a:pP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nl-BE" sz="1200" dirty="0">
                <a:latin typeface="Verdana" panose="020B0604030504040204" pitchFamily="34" charset="0"/>
                <a:ea typeface="Calibri" panose="020F0502020204030204" pitchFamily="34" charset="0"/>
                <a:cs typeface="Times New Roman" panose="02020603050405020304" pitchFamily="18" charset="0"/>
              </a:rPr>
            </a:br>
            <a:endParaRPr lang="nl-BE" sz="1200" dirty="0">
              <a:latin typeface="Verdana" panose="020B0604030504040204" pitchFamily="34" charset="0"/>
              <a:ea typeface="Calibri" panose="020F0502020204030204" pitchFamily="34" charset="0"/>
              <a:cs typeface="Times New Roman" panose="02020603050405020304" pitchFamily="18" charset="0"/>
            </a:endParaRPr>
          </a:p>
        </p:txBody>
      </p:sp>
      <p:pic>
        <p:nvPicPr>
          <p:cNvPr id="21" name="Afbeelding 20" descr="Afbeelding met buiten, boom, plant, bloem&#10;&#10;Automatisch gegenereerde beschrijving">
            <a:extLst>
              <a:ext uri="{FF2B5EF4-FFF2-40B4-BE49-F238E27FC236}">
                <a16:creationId xmlns:a16="http://schemas.microsoft.com/office/drawing/2014/main" id="{23948A70-07E4-4BFB-A037-B31351804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9440" y="2044361"/>
            <a:ext cx="2517299" cy="1686744"/>
          </a:xfrm>
          <a:prstGeom prst="rect">
            <a:avLst/>
          </a:prstGeom>
        </p:spPr>
      </p:pic>
      <p:pic>
        <p:nvPicPr>
          <p:cNvPr id="22" name="Afbeelding 21" descr="Afbeelding met plant, gras, buiten, groen&#10;&#10;Automatisch gegenereerde beschrijving">
            <a:extLst>
              <a:ext uri="{FF2B5EF4-FFF2-40B4-BE49-F238E27FC236}">
                <a16:creationId xmlns:a16="http://schemas.microsoft.com/office/drawing/2014/main" id="{69B5943E-8706-48F0-B3FE-0BAD996E0E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975" y="3806125"/>
            <a:ext cx="1576669" cy="1746930"/>
          </a:xfrm>
          <a:prstGeom prst="rect">
            <a:avLst/>
          </a:prstGeom>
        </p:spPr>
      </p:pic>
      <p:pic>
        <p:nvPicPr>
          <p:cNvPr id="23" name="Afbeelding 22" descr="Afbeelding met plant, bloem, groente&#10;&#10;Automatisch gegenereerde beschrijving">
            <a:extLst>
              <a:ext uri="{FF2B5EF4-FFF2-40B4-BE49-F238E27FC236}">
                <a16:creationId xmlns:a16="http://schemas.microsoft.com/office/drawing/2014/main" id="{DA10AC42-58B3-4401-B2DE-4E2089DB74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88"/>
          <a:stretch/>
        </p:blipFill>
        <p:spPr>
          <a:xfrm>
            <a:off x="7285426" y="3466453"/>
            <a:ext cx="1800203" cy="2069171"/>
          </a:xfrm>
          <a:prstGeom prst="rect">
            <a:avLst/>
          </a:prstGeom>
        </p:spPr>
      </p:pic>
      <p:pic>
        <p:nvPicPr>
          <p:cNvPr id="24" name="Afbeelding 23" descr="Afbeelding met buiten, plant, groen, blad&#10;&#10;Automatisch gegenereerde beschrijving">
            <a:extLst>
              <a:ext uri="{FF2B5EF4-FFF2-40B4-BE49-F238E27FC236}">
                <a16:creationId xmlns:a16="http://schemas.microsoft.com/office/drawing/2014/main" id="{46C66F85-0D2D-4EA9-AEC9-496F62B4FCF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61" b="17003"/>
          <a:stretch/>
        </p:blipFill>
        <p:spPr>
          <a:xfrm>
            <a:off x="2042229" y="3788694"/>
            <a:ext cx="3455828" cy="1746930"/>
          </a:xfrm>
          <a:prstGeom prst="rect">
            <a:avLst/>
          </a:prstGeom>
        </p:spPr>
      </p:pic>
      <p:pic>
        <p:nvPicPr>
          <p:cNvPr id="25" name="Afbeelding 24" descr="Afbeelding met boom, plant, buiten, bloem&#10;&#10;Automatisch gegenereerde beschrijving">
            <a:extLst>
              <a:ext uri="{FF2B5EF4-FFF2-40B4-BE49-F238E27FC236}">
                <a16:creationId xmlns:a16="http://schemas.microsoft.com/office/drawing/2014/main" id="{5982A994-C9C1-4847-8046-F954603053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583"/>
          <a:stretch/>
        </p:blipFill>
        <p:spPr>
          <a:xfrm>
            <a:off x="5567950" y="3775729"/>
            <a:ext cx="1647583" cy="1771047"/>
          </a:xfrm>
          <a:prstGeom prst="rect">
            <a:avLst/>
          </a:prstGeom>
        </p:spPr>
      </p:pic>
      <p:pic>
        <p:nvPicPr>
          <p:cNvPr id="26" name="Afbeelding 25" descr="Afbeelding met gras, buiten, plant, hoog&#10;&#10;Automatisch gegenereerde beschrijving">
            <a:extLst>
              <a:ext uri="{FF2B5EF4-FFF2-40B4-BE49-F238E27FC236}">
                <a16:creationId xmlns:a16="http://schemas.microsoft.com/office/drawing/2014/main" id="{07D2DF1E-396E-4DB4-A2CD-5E5E6B2B48B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076"/>
          <a:stretch/>
        </p:blipFill>
        <p:spPr>
          <a:xfrm>
            <a:off x="5376949" y="1336257"/>
            <a:ext cx="1851809" cy="2385340"/>
          </a:xfrm>
          <a:prstGeom prst="rect">
            <a:avLst/>
          </a:prstGeom>
        </p:spPr>
      </p:pic>
      <p:pic>
        <p:nvPicPr>
          <p:cNvPr id="27" name="Afbeelding 26" descr="Afbeelding met buiten, plant, groen, tuin&#10;&#10;Automatisch gegenereerde beschrijving">
            <a:extLst>
              <a:ext uri="{FF2B5EF4-FFF2-40B4-BE49-F238E27FC236}">
                <a16:creationId xmlns:a16="http://schemas.microsoft.com/office/drawing/2014/main" id="{DBD20AA4-E99A-4F10-9568-242B11595BE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92" b="8178"/>
          <a:stretch/>
        </p:blipFill>
        <p:spPr>
          <a:xfrm>
            <a:off x="7298968" y="1336257"/>
            <a:ext cx="1800202" cy="2069171"/>
          </a:xfrm>
          <a:prstGeom prst="rect">
            <a:avLst/>
          </a:prstGeom>
        </p:spPr>
      </p:pic>
    </p:spTree>
    <p:extLst>
      <p:ext uri="{BB962C8B-B14F-4D97-AF65-F5344CB8AC3E}">
        <p14:creationId xmlns:p14="http://schemas.microsoft.com/office/powerpoint/2010/main" val="3871561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4211960" y="2000762"/>
            <a:ext cx="611838" cy="369332"/>
          </a:xfrm>
          <a:prstGeom prst="rect">
            <a:avLst/>
          </a:prstGeom>
          <a:noFill/>
        </p:spPr>
        <p:txBody>
          <a:bodyPr wrap="square" rtlCol="0">
            <a:spAutoFit/>
          </a:bodyPr>
          <a:lstStyle/>
          <a:p>
            <a:r>
              <a:rPr lang="nl-BE" dirty="0"/>
              <a:t>voor</a:t>
            </a:r>
          </a:p>
        </p:txBody>
      </p:sp>
      <p:sp>
        <p:nvSpPr>
          <p:cNvPr id="28" name="Tekstvak 27">
            <a:extLst>
              <a:ext uri="{FF2B5EF4-FFF2-40B4-BE49-F238E27FC236}">
                <a16:creationId xmlns:a16="http://schemas.microsoft.com/office/drawing/2014/main" id="{D5C02F9E-8BE2-418B-B31A-EF2AABB20122}"/>
              </a:ext>
            </a:extLst>
          </p:cNvPr>
          <p:cNvSpPr txBox="1"/>
          <p:nvPr/>
        </p:nvSpPr>
        <p:spPr>
          <a:xfrm>
            <a:off x="4376458" y="4542186"/>
            <a:ext cx="467822" cy="369332"/>
          </a:xfrm>
          <a:prstGeom prst="rect">
            <a:avLst/>
          </a:prstGeom>
          <a:noFill/>
        </p:spPr>
        <p:txBody>
          <a:bodyPr wrap="square" rtlCol="0">
            <a:spAutoFit/>
          </a:bodyPr>
          <a:lstStyle/>
          <a:p>
            <a:r>
              <a:rPr lang="nl-BE" dirty="0"/>
              <a:t>na</a:t>
            </a:r>
          </a:p>
        </p:txBody>
      </p:sp>
      <p:pic>
        <p:nvPicPr>
          <p:cNvPr id="5" name="Afbeelding 4" descr="Afbeelding met gebouw, buiten, lucht, weg&#10;&#10;Automatisch gegenereerde beschrijving">
            <a:extLst>
              <a:ext uri="{FF2B5EF4-FFF2-40B4-BE49-F238E27FC236}">
                <a16:creationId xmlns:a16="http://schemas.microsoft.com/office/drawing/2014/main" id="{CFE2C75C-2029-464F-8C13-7168CE6D8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521925"/>
            <a:ext cx="3070886" cy="2040523"/>
          </a:xfrm>
          <a:prstGeom prst="rect">
            <a:avLst/>
          </a:prstGeom>
        </p:spPr>
      </p:pic>
      <p:pic>
        <p:nvPicPr>
          <p:cNvPr id="29" name="Afbeelding 28" descr="Afbeelding met gebouw, buiten, lucht, weg&#10;&#10;Automatisch gegenereerde beschrijving">
            <a:extLst>
              <a:ext uri="{FF2B5EF4-FFF2-40B4-BE49-F238E27FC236}">
                <a16:creationId xmlns:a16="http://schemas.microsoft.com/office/drawing/2014/main" id="{D33439FC-579B-4B21-AD1B-8AC534F11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010" y="1416175"/>
            <a:ext cx="3057460" cy="2040522"/>
          </a:xfrm>
          <a:prstGeom prst="rect">
            <a:avLst/>
          </a:prstGeom>
        </p:spPr>
      </p:pic>
      <p:pic>
        <p:nvPicPr>
          <p:cNvPr id="31" name="Afbeelding 30" descr="Afbeelding met gebouw, lucht, buiten, baksteen&#10;&#10;Automatisch gegenereerde beschrijving">
            <a:extLst>
              <a:ext uri="{FF2B5EF4-FFF2-40B4-BE49-F238E27FC236}">
                <a16:creationId xmlns:a16="http://schemas.microsoft.com/office/drawing/2014/main" id="{2FC6353D-BFE7-45E1-B1B5-96D9EC4AC9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79"/>
          <a:stretch/>
        </p:blipFill>
        <p:spPr>
          <a:xfrm>
            <a:off x="5322269" y="3521925"/>
            <a:ext cx="2592288" cy="2040524"/>
          </a:xfrm>
          <a:prstGeom prst="rect">
            <a:avLst/>
          </a:prstGeom>
        </p:spPr>
      </p:pic>
      <p:pic>
        <p:nvPicPr>
          <p:cNvPr id="33" name="Afbeelding 32" descr="Afbeelding met gebouw, lucht, buiten, straat&#10;&#10;Automatisch gegenereerde beschrijving">
            <a:extLst>
              <a:ext uri="{FF2B5EF4-FFF2-40B4-BE49-F238E27FC236}">
                <a16:creationId xmlns:a16="http://schemas.microsoft.com/office/drawing/2014/main" id="{0A500870-E678-44D2-A5D7-BC188B3745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83"/>
          <a:stretch/>
        </p:blipFill>
        <p:spPr>
          <a:xfrm>
            <a:off x="5308666" y="1416173"/>
            <a:ext cx="2592288" cy="2040523"/>
          </a:xfrm>
          <a:prstGeom prst="rect">
            <a:avLst/>
          </a:prstGeom>
        </p:spPr>
      </p:pic>
    </p:spTree>
    <p:extLst>
      <p:ext uri="{BB962C8B-B14F-4D97-AF65-F5344CB8AC3E}">
        <p14:creationId xmlns:p14="http://schemas.microsoft.com/office/powerpoint/2010/main" val="242576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611559" y="2056486"/>
            <a:ext cx="7824915" cy="3321294"/>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r>
              <a:rPr lang="en-US" sz="9600" b="1" dirty="0" err="1">
                <a:solidFill>
                  <a:srgbClr val="A62E32"/>
                </a:solidFill>
                <a:latin typeface="Verdana" pitchFamily="1" charset="0"/>
              </a:rPr>
              <a:t>Een</a:t>
            </a:r>
            <a:r>
              <a:rPr lang="en-US" sz="9600" b="1" dirty="0">
                <a:solidFill>
                  <a:srgbClr val="A62E32"/>
                </a:solidFill>
                <a:latin typeface="Verdana" pitchFamily="1" charset="0"/>
              </a:rPr>
              <a:t> </a:t>
            </a:r>
            <a:r>
              <a:rPr lang="en-US" sz="9600" b="1" dirty="0" err="1">
                <a:solidFill>
                  <a:srgbClr val="A62E32"/>
                </a:solidFill>
                <a:latin typeface="Verdana" pitchFamily="1" charset="0"/>
              </a:rPr>
              <a:t>nieuwe</a:t>
            </a:r>
            <a:r>
              <a:rPr lang="en-US" sz="9600" b="1" dirty="0">
                <a:solidFill>
                  <a:srgbClr val="A62E32"/>
                </a:solidFill>
                <a:latin typeface="Verdana" pitchFamily="1" charset="0"/>
              </a:rPr>
              <a:t> </a:t>
            </a:r>
            <a:r>
              <a:rPr lang="en-US" sz="9600" b="1" dirty="0" err="1">
                <a:solidFill>
                  <a:srgbClr val="A62E32"/>
                </a:solidFill>
                <a:latin typeface="Verdana" pitchFamily="1" charset="0"/>
              </a:rPr>
              <a:t>riolering</a:t>
            </a:r>
            <a:r>
              <a:rPr lang="en-US" sz="9600" b="1" dirty="0">
                <a:solidFill>
                  <a:srgbClr val="A62E32"/>
                </a:solidFill>
                <a:latin typeface="Verdana" pitchFamily="1" charset="0"/>
              </a:rPr>
              <a:t>: van </a:t>
            </a:r>
            <a:r>
              <a:rPr lang="en-US" sz="9600" b="1" dirty="0" err="1">
                <a:solidFill>
                  <a:srgbClr val="A62E32"/>
                </a:solidFill>
                <a:latin typeface="Verdana" pitchFamily="1" charset="0"/>
              </a:rPr>
              <a:t>een</a:t>
            </a:r>
            <a:r>
              <a:rPr lang="en-US" sz="9600" b="1" dirty="0">
                <a:solidFill>
                  <a:srgbClr val="A62E32"/>
                </a:solidFill>
                <a:latin typeface="Verdana" pitchFamily="1" charset="0"/>
              </a:rPr>
              <a:t> </a:t>
            </a:r>
            <a:r>
              <a:rPr lang="en-US" sz="9600" b="1" dirty="0" err="1">
                <a:solidFill>
                  <a:srgbClr val="A62E32"/>
                </a:solidFill>
                <a:latin typeface="Verdana" pitchFamily="1" charset="0"/>
              </a:rPr>
              <a:t>gemengd</a:t>
            </a:r>
            <a:r>
              <a:rPr lang="en-US" sz="9600" b="1" dirty="0">
                <a:solidFill>
                  <a:srgbClr val="A62E32"/>
                </a:solidFill>
                <a:latin typeface="Verdana" pitchFamily="1" charset="0"/>
              </a:rPr>
              <a:t> </a:t>
            </a:r>
            <a:r>
              <a:rPr lang="en-US" sz="9600" b="1" dirty="0" err="1">
                <a:solidFill>
                  <a:srgbClr val="A62E32"/>
                </a:solidFill>
                <a:latin typeface="Verdana" pitchFamily="1" charset="0"/>
              </a:rPr>
              <a:t>naar</a:t>
            </a:r>
            <a:r>
              <a:rPr lang="en-US" sz="9600" b="1" dirty="0">
                <a:solidFill>
                  <a:srgbClr val="A62E32"/>
                </a:solidFill>
                <a:latin typeface="Verdana" pitchFamily="1" charset="0"/>
              </a:rPr>
              <a:t> </a:t>
            </a:r>
            <a:r>
              <a:rPr lang="en-US" sz="9600" b="1" dirty="0" err="1">
                <a:solidFill>
                  <a:srgbClr val="A62E32"/>
                </a:solidFill>
                <a:latin typeface="Verdana" pitchFamily="1" charset="0"/>
              </a:rPr>
              <a:t>een</a:t>
            </a:r>
            <a:r>
              <a:rPr lang="en-US" sz="9600" b="1" dirty="0">
                <a:solidFill>
                  <a:srgbClr val="A62E32"/>
                </a:solidFill>
                <a:latin typeface="Verdana" pitchFamily="1" charset="0"/>
              </a:rPr>
              <a:t> </a:t>
            </a:r>
            <a:r>
              <a:rPr lang="en-US" sz="9600" b="1" dirty="0" err="1">
                <a:solidFill>
                  <a:srgbClr val="A62E32"/>
                </a:solidFill>
                <a:latin typeface="Verdana" pitchFamily="1" charset="0"/>
              </a:rPr>
              <a:t>gescheiden</a:t>
            </a:r>
            <a:r>
              <a:rPr lang="en-US" sz="9600" b="1" dirty="0">
                <a:solidFill>
                  <a:srgbClr val="A62E32"/>
                </a:solidFill>
                <a:latin typeface="Verdana" pitchFamily="1" charset="0"/>
              </a:rPr>
              <a:t> </a:t>
            </a:r>
            <a:r>
              <a:rPr lang="en-US" sz="9600" b="1" dirty="0" err="1">
                <a:solidFill>
                  <a:srgbClr val="A62E32"/>
                </a:solidFill>
                <a:latin typeface="Verdana" pitchFamily="1" charset="0"/>
              </a:rPr>
              <a:t>stelsel</a:t>
            </a:r>
            <a:endParaRPr lang="en-US" sz="9600" b="1" dirty="0">
              <a:solidFill>
                <a:srgbClr val="A62E32"/>
              </a:solidFill>
              <a:latin typeface="Verdana" pitchFamily="1" charset="0"/>
            </a:endParaRPr>
          </a:p>
          <a:p>
            <a:pPr algn="l">
              <a:lnSpc>
                <a:spcPct val="120000"/>
              </a:lnSpc>
            </a:pPr>
            <a:endParaRPr lang="en-US" sz="9600" b="1" dirty="0">
              <a:solidFill>
                <a:srgbClr val="8AA1B5"/>
              </a:solidFill>
              <a:latin typeface="Verdana" pitchFamily="1" charset="0"/>
            </a:endParaRPr>
          </a:p>
          <a:p>
            <a:pPr algn="l">
              <a:lnSpc>
                <a:spcPct val="120000"/>
              </a:lnSpc>
            </a:pPr>
            <a:endParaRPr lang="en-US" sz="9600" b="1" dirty="0">
              <a:solidFill>
                <a:srgbClr val="8AA1B5"/>
              </a:solidFill>
              <a:latin typeface="Verdana" pitchFamily="1" charset="0"/>
            </a:endParaRPr>
          </a:p>
          <a:p>
            <a:pPr marL="1143000" indent="-1143000" algn="l">
              <a:lnSpc>
                <a:spcPct val="120000"/>
              </a:lnSpc>
              <a:buFont typeface="Wingdings" panose="05000000000000000000" pitchFamily="2" charset="2"/>
              <a:buChar char="§"/>
            </a:pPr>
            <a:r>
              <a:rPr lang="en-US" sz="8000" b="1" dirty="0" err="1">
                <a:solidFill>
                  <a:srgbClr val="8AA1B5"/>
                </a:solidFill>
                <a:latin typeface="Verdana" pitchFamily="1" charset="0"/>
              </a:rPr>
              <a:t>Toelichting</a:t>
            </a:r>
            <a:r>
              <a:rPr lang="en-US" sz="8000" b="1" dirty="0">
                <a:solidFill>
                  <a:srgbClr val="8AA1B5"/>
                </a:solidFill>
                <a:latin typeface="Verdana" pitchFamily="1" charset="0"/>
              </a:rPr>
              <a:t> </a:t>
            </a:r>
            <a:r>
              <a:rPr lang="en-US" sz="8000" b="1" dirty="0" err="1">
                <a:solidFill>
                  <a:srgbClr val="8AA1B5"/>
                </a:solidFill>
                <a:latin typeface="Verdana" pitchFamily="1" charset="0"/>
              </a:rPr>
              <a:t>rioleringswerken</a:t>
            </a:r>
            <a:r>
              <a:rPr lang="en-US" sz="8000" b="1" dirty="0">
                <a:solidFill>
                  <a:srgbClr val="8AA1B5"/>
                </a:solidFill>
                <a:latin typeface="Verdana" pitchFamily="1" charset="0"/>
              </a:rPr>
              <a:t> door Openbaar Domein</a:t>
            </a:r>
          </a:p>
          <a:p>
            <a:pPr marL="1143000" indent="-1143000" algn="l">
              <a:lnSpc>
                <a:spcPct val="120000"/>
              </a:lnSpc>
              <a:buFont typeface="Wingdings" panose="05000000000000000000" pitchFamily="2" charset="2"/>
              <a:buChar char="§"/>
            </a:pPr>
            <a:endParaRPr lang="en-US" sz="8000" b="1" dirty="0">
              <a:solidFill>
                <a:srgbClr val="8AA1B5"/>
              </a:solidFill>
              <a:latin typeface="Verdana" pitchFamily="1" charset="0"/>
            </a:endParaRPr>
          </a:p>
          <a:p>
            <a:pPr marL="1143000" indent="-1143000" algn="l">
              <a:lnSpc>
                <a:spcPct val="120000"/>
              </a:lnSpc>
              <a:buFont typeface="Wingdings" panose="05000000000000000000" pitchFamily="2" charset="2"/>
              <a:buChar char="§"/>
            </a:pPr>
            <a:r>
              <a:rPr lang="en-US" sz="8000" b="1" dirty="0" err="1">
                <a:solidFill>
                  <a:srgbClr val="8AA1B5"/>
                </a:solidFill>
                <a:latin typeface="Verdana" pitchFamily="1" charset="0"/>
              </a:rPr>
              <a:t>Toelichting</a:t>
            </a:r>
            <a:r>
              <a:rPr lang="en-US" sz="8000" b="1" dirty="0">
                <a:solidFill>
                  <a:srgbClr val="8AA1B5"/>
                </a:solidFill>
                <a:latin typeface="Verdana" pitchFamily="1" charset="0"/>
              </a:rPr>
              <a:t> </a:t>
            </a:r>
            <a:r>
              <a:rPr lang="en-US" sz="8000" b="1" dirty="0" err="1">
                <a:solidFill>
                  <a:srgbClr val="8AA1B5"/>
                </a:solidFill>
                <a:latin typeface="Verdana" pitchFamily="1" charset="0"/>
              </a:rPr>
              <a:t>afkoppeling</a:t>
            </a:r>
            <a:r>
              <a:rPr lang="en-US" sz="8000" b="1" dirty="0">
                <a:solidFill>
                  <a:srgbClr val="8AA1B5"/>
                </a:solidFill>
                <a:latin typeface="Verdana" pitchFamily="1" charset="0"/>
              </a:rPr>
              <a:t> door de </a:t>
            </a:r>
            <a:r>
              <a:rPr lang="en-US" sz="8000" b="1" dirty="0" err="1">
                <a:solidFill>
                  <a:srgbClr val="8AA1B5"/>
                </a:solidFill>
                <a:latin typeface="Verdana" pitchFamily="1" charset="0"/>
              </a:rPr>
              <a:t>heer</a:t>
            </a:r>
            <a:r>
              <a:rPr lang="en-US" sz="8000" b="1" dirty="0">
                <a:solidFill>
                  <a:srgbClr val="8AA1B5"/>
                </a:solidFill>
                <a:latin typeface="Verdana" pitchFamily="1" charset="0"/>
              </a:rPr>
              <a:t> Albert </a:t>
            </a:r>
            <a:r>
              <a:rPr lang="en-US" sz="8000" b="1" dirty="0" err="1">
                <a:solidFill>
                  <a:srgbClr val="8AA1B5"/>
                </a:solidFill>
                <a:latin typeface="Verdana" pitchFamily="1" charset="0"/>
              </a:rPr>
              <a:t>Delemarre</a:t>
            </a:r>
            <a:r>
              <a:rPr lang="en-US" sz="8000" b="1" dirty="0">
                <a:solidFill>
                  <a:srgbClr val="8AA1B5"/>
                </a:solidFill>
                <a:latin typeface="Verdana" pitchFamily="1" charset="0"/>
              </a:rPr>
              <a:t>, Farys</a:t>
            </a:r>
          </a:p>
          <a:p>
            <a:pPr algn="l">
              <a:lnSpc>
                <a:spcPct val="120000"/>
              </a:lnSpc>
            </a:pPr>
            <a:endParaRPr lang="en-US" sz="38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solidFill>
                <a:srgbClr val="8AA1B5"/>
              </a:solidFill>
              <a:latin typeface="Verdana" pitchFamily="1" charset="0"/>
            </a:endParaRPr>
          </a:p>
          <a:p>
            <a:pPr algn="l">
              <a:lnSpc>
                <a:spcPct val="120000"/>
              </a:lnSpc>
            </a:pP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267CBBE3-0DE8-4071-953D-8D28FB05E5B4}"/>
              </a:ext>
            </a:extLst>
          </p:cNvPr>
          <p:cNvSpPr txBox="1"/>
          <p:nvPr/>
        </p:nvSpPr>
        <p:spPr>
          <a:xfrm>
            <a:off x="707526" y="1782522"/>
            <a:ext cx="7728949" cy="861774"/>
          </a:xfrm>
          <a:prstGeom prst="rect">
            <a:avLst/>
          </a:prstGeom>
          <a:noFill/>
        </p:spPr>
        <p:txBody>
          <a:bodyPr wrap="square" rtlCol="0">
            <a:spAutoFit/>
          </a:bodyPr>
          <a:lstStyle/>
          <a:p>
            <a:r>
              <a:rPr lang="nl-BE" sz="1800" dirty="0">
                <a:solidFill>
                  <a:srgbClr val="C00000"/>
                </a:solidFill>
                <a:effectLst/>
                <a:latin typeface="Calibri" panose="020F0502020204030204" pitchFamily="34" charset="0"/>
                <a:ea typeface="Calibri" panose="020F0502020204030204" pitchFamily="34" charset="0"/>
              </a:rPr>
              <a:t> </a:t>
            </a:r>
          </a:p>
          <a:p>
            <a:endParaRPr lang="nl-BE" sz="1600" dirty="0">
              <a:solidFill>
                <a:srgbClr val="C00000"/>
              </a:solidFill>
              <a:latin typeface="+mj-lt"/>
              <a:ea typeface="Verdana" pitchFamily="34" charset="0"/>
              <a:cs typeface="Verdana" pitchFamily="34" charset="0"/>
            </a:endParaRPr>
          </a:p>
          <a:p>
            <a:endParaRPr lang="nl-BE" sz="1600" dirty="0">
              <a:solidFill>
                <a:srgbClr val="C0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61317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A62E32"/>
                </a:solidFill>
                <a:latin typeface="Verdana" pitchFamily="1" charset="0"/>
              </a:rPr>
              <a:t>Riolering</a:t>
            </a:r>
            <a:r>
              <a:rPr lang="en-US" sz="2000" b="1" dirty="0">
                <a:solidFill>
                  <a:srgbClr val="A62E32"/>
                </a:solidFill>
                <a:latin typeface="Verdana" pitchFamily="1" charset="0"/>
              </a:rPr>
              <a:t>: </a:t>
            </a:r>
            <a:r>
              <a:rPr lang="en-US" sz="2000" b="1" dirty="0" err="1">
                <a:solidFill>
                  <a:srgbClr val="A62E32"/>
                </a:solidFill>
                <a:latin typeface="Verdana" pitchFamily="1" charset="0"/>
              </a:rPr>
              <a:t>een</a:t>
            </a:r>
            <a:r>
              <a:rPr lang="en-US" sz="2000" b="1" dirty="0">
                <a:solidFill>
                  <a:srgbClr val="A62E32"/>
                </a:solidFill>
                <a:latin typeface="Verdana" pitchFamily="1" charset="0"/>
              </a:rPr>
              <a:t> </a:t>
            </a:r>
            <a:r>
              <a:rPr lang="en-US" sz="2000" b="1" dirty="0" err="1">
                <a:solidFill>
                  <a:srgbClr val="A62E32"/>
                </a:solidFill>
                <a:latin typeface="Verdana" pitchFamily="1" charset="0"/>
              </a:rPr>
              <a:t>gescheiden</a:t>
            </a:r>
            <a:r>
              <a:rPr lang="en-US" sz="2000" b="1" dirty="0">
                <a:solidFill>
                  <a:srgbClr val="A62E32"/>
                </a:solidFill>
                <a:latin typeface="Verdana" pitchFamily="1" charset="0"/>
              </a:rPr>
              <a:t> </a:t>
            </a:r>
            <a:r>
              <a:rPr lang="en-US" sz="2000" b="1" dirty="0" err="1">
                <a:solidFill>
                  <a:srgbClr val="A62E32"/>
                </a:solidFill>
                <a:latin typeface="Verdana" pitchFamily="1" charset="0"/>
              </a:rPr>
              <a:t>stelsel</a:t>
            </a:r>
            <a:endParaRPr lang="en-US" sz="2000" b="1" dirty="0">
              <a:solidFill>
                <a:srgbClr val="A62E32"/>
              </a:solidFill>
            </a:endParaRPr>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267CBBE3-0DE8-4071-953D-8D28FB05E5B4}"/>
              </a:ext>
            </a:extLst>
          </p:cNvPr>
          <p:cNvSpPr txBox="1"/>
          <p:nvPr/>
        </p:nvSpPr>
        <p:spPr>
          <a:xfrm>
            <a:off x="269822" y="1499018"/>
            <a:ext cx="8760677" cy="3908762"/>
          </a:xfrm>
          <a:prstGeom prst="rect">
            <a:avLst/>
          </a:prstGeom>
          <a:noFill/>
        </p:spPr>
        <p:txBody>
          <a:bodyPr wrap="square" rtlCol="0">
            <a:spAutoFit/>
          </a:bodyPr>
          <a:lstStyle/>
          <a:p>
            <a:endParaRPr lang="nl-BE" dirty="0">
              <a:ea typeface="Verdana" pitchFamily="34" charset="0"/>
              <a:cs typeface="Verdana" pitchFamily="34" charset="0"/>
            </a:endParaRPr>
          </a:p>
          <a:p>
            <a:endParaRPr lang="nl-BE" dirty="0">
              <a:ea typeface="Verdana" pitchFamily="34" charset="0"/>
              <a:cs typeface="Verdana" pitchFamily="34" charset="0"/>
            </a:endParaRPr>
          </a:p>
          <a:p>
            <a:r>
              <a:rPr lang="nl-BE" dirty="0">
                <a:ea typeface="Verdana" pitchFamily="34" charset="0"/>
                <a:cs typeface="Verdana" pitchFamily="34" charset="0"/>
              </a:rPr>
              <a:t>De Stad biedt een </a:t>
            </a:r>
            <a:r>
              <a:rPr lang="nl-BE" b="1" dirty="0">
                <a:solidFill>
                  <a:srgbClr val="A62E32"/>
                </a:solidFill>
                <a:ea typeface="Verdana" pitchFamily="34" charset="0"/>
                <a:cs typeface="Verdana" pitchFamily="34" charset="0"/>
              </a:rPr>
              <a:t>gescheiden stelsel </a:t>
            </a:r>
            <a:r>
              <a:rPr lang="nl-BE" dirty="0">
                <a:ea typeface="Verdana" pitchFamily="34" charset="0"/>
                <a:cs typeface="Verdana" pitchFamily="34" charset="0"/>
              </a:rPr>
              <a:t>aan tot aan de rooilijn, inclusief</a:t>
            </a:r>
          </a:p>
          <a:p>
            <a:r>
              <a:rPr lang="nl-BE" dirty="0">
                <a:ea typeface="Verdana" pitchFamily="34" charset="0"/>
                <a:cs typeface="Verdana" pitchFamily="34" charset="0"/>
              </a:rPr>
              <a:t>afkoppelingswerken op private percelen.</a:t>
            </a:r>
            <a:br>
              <a:rPr lang="nl-BE" dirty="0">
                <a:ea typeface="Verdana" pitchFamily="34" charset="0"/>
                <a:cs typeface="Verdana" pitchFamily="34" charset="0"/>
              </a:rPr>
            </a:br>
            <a:endParaRPr lang="nl-BE" dirty="0">
              <a:ea typeface="Verdana" pitchFamily="34" charset="0"/>
              <a:cs typeface="Verdana" pitchFamily="34" charset="0"/>
            </a:endParaRPr>
          </a:p>
          <a:p>
            <a:r>
              <a:rPr lang="nl-BE" sz="1800" dirty="0">
                <a:effectLst/>
                <a:latin typeface="Calibri" panose="020F0502020204030204" pitchFamily="34" charset="0"/>
                <a:ea typeface="Calibri" panose="020F0502020204030204" pitchFamily="34" charset="0"/>
              </a:rPr>
              <a:t>Bij de </a:t>
            </a:r>
            <a:r>
              <a:rPr lang="nl-BE" sz="1800" b="1" dirty="0">
                <a:effectLst/>
                <a:latin typeface="Calibri" panose="020F0502020204030204" pitchFamily="34" charset="0"/>
                <a:ea typeface="Calibri" panose="020F0502020204030204" pitchFamily="34" charset="0"/>
              </a:rPr>
              <a:t>gesloten bebouwing </a:t>
            </a:r>
            <a:r>
              <a:rPr lang="nl-BE" sz="1800" dirty="0">
                <a:effectLst/>
                <a:latin typeface="Calibri" panose="020F0502020204030204" pitchFamily="34" charset="0"/>
                <a:ea typeface="Calibri" panose="020F0502020204030204" pitchFamily="34" charset="0"/>
              </a:rPr>
              <a:t>komt een deskundige langs om de toestand van het private rioleringsstelsel van elk pand te bekijken (om bijvoorbeeld na te gaan of er effectief een aansluiting is op de riolering). Na afronding van de rioleringswerken en de </a:t>
            </a:r>
            <a:r>
              <a:rPr lang="nl-BE" sz="1800" dirty="0" err="1">
                <a:effectLst/>
                <a:latin typeface="Calibri" panose="020F0502020204030204" pitchFamily="34" charset="0"/>
                <a:ea typeface="Calibri" panose="020F0502020204030204" pitchFamily="34" charset="0"/>
              </a:rPr>
              <a:t>heraanleg</a:t>
            </a:r>
            <a:r>
              <a:rPr lang="nl-BE" sz="1800" dirty="0">
                <a:effectLst/>
                <a:latin typeface="Calibri" panose="020F0502020204030204" pitchFamily="34" charset="0"/>
                <a:ea typeface="Calibri" panose="020F0502020204030204" pitchFamily="34" charset="0"/>
              </a:rPr>
              <a:t> gebeurt er voor de gesloten bebouwing ook een keuring van het private rioleringsstelsel.</a:t>
            </a:r>
          </a:p>
          <a:p>
            <a:r>
              <a:rPr lang="nl-BE" sz="1800" dirty="0">
                <a:effectLst/>
                <a:latin typeface="Calibri" panose="020F0502020204030204" pitchFamily="34" charset="0"/>
                <a:ea typeface="Calibri" panose="020F0502020204030204" pitchFamily="34" charset="0"/>
              </a:rPr>
              <a:t>Bij de </a:t>
            </a:r>
            <a:r>
              <a:rPr lang="nl-BE" sz="1800" b="1" dirty="0">
                <a:effectLst/>
                <a:latin typeface="Calibri" panose="020F0502020204030204" pitchFamily="34" charset="0"/>
                <a:ea typeface="Calibri" panose="020F0502020204030204" pitchFamily="34" charset="0"/>
              </a:rPr>
              <a:t>gesloten bebouwing</a:t>
            </a:r>
            <a:r>
              <a:rPr lang="nl-BE" sz="1800" dirty="0">
                <a:effectLst/>
                <a:latin typeface="Calibri" panose="020F0502020204030204" pitchFamily="34" charset="0"/>
                <a:ea typeface="Calibri" panose="020F0502020204030204" pitchFamily="34" charset="0"/>
              </a:rPr>
              <a:t> beperkt de afkoppeling zich tot de aansluiting van de voorste </a:t>
            </a:r>
            <a:r>
              <a:rPr lang="nl-BE" sz="1800" dirty="0" err="1">
                <a:effectLst/>
                <a:latin typeface="Calibri" panose="020F0502020204030204" pitchFamily="34" charset="0"/>
                <a:ea typeface="Calibri" panose="020F0502020204030204" pitchFamily="34" charset="0"/>
              </a:rPr>
              <a:t>dakhelft</a:t>
            </a:r>
            <a:r>
              <a:rPr lang="nl-BE" sz="1800" dirty="0">
                <a:effectLst/>
                <a:latin typeface="Calibri" panose="020F0502020204030204" pitchFamily="34" charset="0"/>
                <a:ea typeface="Calibri" panose="020F0502020204030204" pitchFamily="34" charset="0"/>
              </a:rPr>
              <a:t> (de </a:t>
            </a:r>
            <a:r>
              <a:rPr lang="nl-BE" sz="1800" dirty="0" err="1">
                <a:effectLst/>
                <a:latin typeface="Calibri" panose="020F0502020204030204" pitchFamily="34" charset="0"/>
                <a:ea typeface="Calibri" panose="020F0502020204030204" pitchFamily="34" charset="0"/>
              </a:rPr>
              <a:t>dakafvoergoot</a:t>
            </a:r>
            <a:r>
              <a:rPr lang="nl-BE" sz="1800" dirty="0">
                <a:effectLst/>
                <a:latin typeface="Calibri" panose="020F0502020204030204" pitchFamily="34" charset="0"/>
                <a:ea typeface="Calibri" panose="020F0502020204030204" pitchFamily="34" charset="0"/>
              </a:rPr>
              <a:t>) op de RWA-riolering.</a:t>
            </a:r>
          </a:p>
          <a:p>
            <a:r>
              <a:rPr lang="nl-BE" sz="1800" dirty="0">
                <a:effectLst/>
                <a:latin typeface="Calibri" panose="020F0502020204030204" pitchFamily="34" charset="0"/>
                <a:ea typeface="Calibri" panose="020F0502020204030204" pitchFamily="34" charset="0"/>
              </a:rPr>
              <a:t> </a:t>
            </a:r>
          </a:p>
          <a:p>
            <a:endParaRPr lang="nl-BE" sz="1600" dirty="0">
              <a:latin typeface="+mj-lt"/>
              <a:ea typeface="Verdana" pitchFamily="34" charset="0"/>
              <a:cs typeface="Verdana" pitchFamily="34" charset="0"/>
            </a:endParaRPr>
          </a:p>
          <a:p>
            <a:endParaRPr lang="nl-BE" sz="1600" dirty="0">
              <a:latin typeface="Verdana" pitchFamily="34" charset="0"/>
              <a:ea typeface="Verdana" pitchFamily="34" charset="0"/>
              <a:cs typeface="Verdana" pitchFamily="34" charset="0"/>
            </a:endParaRPr>
          </a:p>
        </p:txBody>
      </p:sp>
      <p:pic>
        <p:nvPicPr>
          <p:cNvPr id="12" name="Afbeelding 11" descr="Afbeelding met speelgoed, bed&#10;&#10;Automatisch gegenereerde beschrijving">
            <a:extLst>
              <a:ext uri="{FF2B5EF4-FFF2-40B4-BE49-F238E27FC236}">
                <a16:creationId xmlns:a16="http://schemas.microsoft.com/office/drawing/2014/main" id="{F8CF5A3E-1D6F-43BF-86FA-5D1C62F90E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7096" y="232510"/>
            <a:ext cx="1920805" cy="1800000"/>
          </a:xfrm>
          <a:prstGeom prst="rect">
            <a:avLst/>
          </a:prstGeom>
        </p:spPr>
      </p:pic>
    </p:spTree>
    <p:extLst>
      <p:ext uri="{BB962C8B-B14F-4D97-AF65-F5344CB8AC3E}">
        <p14:creationId xmlns:p14="http://schemas.microsoft.com/office/powerpoint/2010/main" val="179566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2000" b="1" dirty="0">
                <a:solidFill>
                  <a:srgbClr val="A53121"/>
                </a:solidFill>
                <a:latin typeface="Verdana" pitchFamily="1" charset="0"/>
              </a:rPr>
            </a:br>
            <a:endParaRPr lang="en-US" sz="2000" b="1"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288412"/>
            <a:ext cx="6750496" cy="1112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A53121"/>
                </a:solidFill>
                <a:latin typeface="Verdana" pitchFamily="1" charset="0"/>
              </a:rPr>
              <a:t>Heraanleg</a:t>
            </a:r>
            <a:r>
              <a:rPr lang="en-US" sz="2000" b="1" dirty="0">
                <a:solidFill>
                  <a:srgbClr val="A53121"/>
                </a:solidFill>
                <a:latin typeface="Verdana" pitchFamily="1" charset="0"/>
              </a:rPr>
              <a:t> 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endParaRPr lang="en-US" sz="2000" b="1" dirty="0">
              <a:solidFill>
                <a:srgbClr val="A53121"/>
              </a:solidFill>
              <a:latin typeface="Verdana" pitchFamily="1" charset="0"/>
            </a:endParaRPr>
          </a:p>
          <a:p>
            <a:pPr algn="l">
              <a:lnSpc>
                <a:spcPct val="120000"/>
              </a:lnSpc>
            </a:pPr>
            <a:r>
              <a:rPr lang="en-US" sz="2000" b="1" dirty="0" err="1">
                <a:solidFill>
                  <a:srgbClr val="8AA1B5"/>
                </a:solidFill>
                <a:latin typeface="Verdana" pitchFamily="1" charset="0"/>
              </a:rPr>
              <a:t>Fasering</a:t>
            </a:r>
            <a:r>
              <a:rPr lang="en-US" sz="2000" b="1" dirty="0">
                <a:solidFill>
                  <a:srgbClr val="8AA1B5"/>
                </a:solidFill>
                <a:latin typeface="Verdana" pitchFamily="1" charset="0"/>
              </a:rPr>
              <a:t> en timing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7ADDE6FF-E826-4131-A83A-621DEE726A3B}"/>
              </a:ext>
            </a:extLst>
          </p:cNvPr>
          <p:cNvSpPr txBox="1"/>
          <p:nvPr/>
        </p:nvSpPr>
        <p:spPr>
          <a:xfrm>
            <a:off x="323528" y="1555604"/>
            <a:ext cx="8280919" cy="3908762"/>
          </a:xfrm>
          <a:prstGeom prst="rect">
            <a:avLst/>
          </a:prstGeom>
          <a:noFill/>
        </p:spPr>
        <p:txBody>
          <a:bodyPr wrap="square" rtlCol="0">
            <a:spAutoFit/>
          </a:bodyPr>
          <a:lstStyle/>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rPr>
              <a:t>oktober 2022</a:t>
            </a:r>
            <a:r>
              <a:rPr lang="nl-BE" dirty="0">
                <a:latin typeface="Verdana" panose="020B0604030504040204" pitchFamily="34" charset="0"/>
                <a:ea typeface="Verdana" panose="020B0604030504040204" pitchFamily="34" charset="0"/>
              </a:rPr>
              <a:t>:</a:t>
            </a:r>
            <a:r>
              <a:rPr lang="nl-BE" b="1" dirty="0">
                <a:latin typeface="Verdana" panose="020B0604030504040204" pitchFamily="34" charset="0"/>
                <a:ea typeface="Verdana" panose="020B0604030504040204" pitchFamily="34" charset="0"/>
              </a:rPr>
              <a:t> </a:t>
            </a:r>
            <a:r>
              <a:rPr lang="nl-BE" dirty="0">
                <a:latin typeface="Verdana" panose="020B0604030504040204" pitchFamily="34" charset="0"/>
                <a:ea typeface="Verdana" panose="020B0604030504040204" pitchFamily="34" charset="0"/>
              </a:rPr>
              <a:t>na de bewonersvergadering wordt het plan aangepast waar nodig</a:t>
            </a:r>
          </a:p>
          <a:p>
            <a:pPr marL="285750" indent="-285750">
              <a:buFont typeface="Arial" panose="020B0604020202020204" pitchFamily="34" charset="0"/>
              <a:buChar char="•"/>
            </a:pPr>
            <a:r>
              <a:rPr lang="nl-BE" dirty="0">
                <a:latin typeface="Verdana" panose="020B0604030504040204" pitchFamily="34" charset="0"/>
                <a:ea typeface="Verdana" panose="020B0604030504040204" pitchFamily="34" charset="0"/>
              </a:rPr>
              <a:t>aangepast plan wordt voor goedkeuring voorgelegd aan het schepencollege en gemeenteraad</a:t>
            </a:r>
            <a:endParaRPr lang="nl-BE"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BE" dirty="0">
                <a:latin typeface="Verdana" panose="020B0604030504040204" pitchFamily="34" charset="0"/>
                <a:ea typeface="Verdana" panose="020B0604030504040204" pitchFamily="34" charset="0"/>
              </a:rPr>
              <a:t>bewoners worden aangeschreven om afspraak te maken </a:t>
            </a:r>
            <a:r>
              <a:rPr lang="nl-BE" dirty="0" err="1">
                <a:latin typeface="Verdana" panose="020B0604030504040204" pitchFamily="34" charset="0"/>
                <a:ea typeface="Verdana" panose="020B0604030504040204" pitchFamily="34" charset="0"/>
              </a:rPr>
              <a:t>i.k.v</a:t>
            </a:r>
            <a:r>
              <a:rPr lang="nl-BE" dirty="0">
                <a:latin typeface="Verdana" panose="020B0604030504040204" pitchFamily="34" charset="0"/>
                <a:ea typeface="Verdana" panose="020B0604030504040204" pitchFamily="34" charset="0"/>
              </a:rPr>
              <a:t>. afkoppelingen</a:t>
            </a:r>
          </a:p>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rPr>
              <a:t>najaar 2022</a:t>
            </a:r>
            <a:r>
              <a:rPr lang="nl-BE" dirty="0">
                <a:latin typeface="Verdana" panose="020B0604030504040204" pitchFamily="34" charset="0"/>
                <a:ea typeface="Verdana" panose="020B0604030504040204" pitchFamily="34" charset="0"/>
              </a:rPr>
              <a:t>:</a:t>
            </a:r>
            <a:r>
              <a:rPr lang="nl-BE" b="1" dirty="0">
                <a:latin typeface="Verdana" panose="020B0604030504040204" pitchFamily="34" charset="0"/>
                <a:ea typeface="Verdana" panose="020B0604030504040204" pitchFamily="34" charset="0"/>
              </a:rPr>
              <a:t> </a:t>
            </a:r>
            <a:r>
              <a:rPr lang="nl-BE" dirty="0">
                <a:latin typeface="Verdana" panose="020B0604030504040204" pitchFamily="34" charset="0"/>
                <a:ea typeface="Verdana" panose="020B0604030504040204" pitchFamily="34" charset="0"/>
              </a:rPr>
              <a:t>aanbestedingsprocedure voor aanstellen aannemer infrastructuurwerken</a:t>
            </a:r>
            <a:endParaRPr lang="nl-BE"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cs typeface="Verdana" panose="020B0604030504040204" pitchFamily="34" charset="0"/>
              </a:rPr>
              <a:t>september 2023</a:t>
            </a:r>
            <a:r>
              <a:rPr lang="nl-BE" dirty="0">
                <a:latin typeface="Verdana" panose="020B0604030504040204" pitchFamily="34" charset="0"/>
                <a:ea typeface="Verdana" panose="020B0604030504040204" pitchFamily="34" charset="0"/>
                <a:cs typeface="Verdana" panose="020B0604030504040204" pitchFamily="34" charset="0"/>
              </a:rPr>
              <a:t>: start werkzaamheden nutsmaatschappijen</a:t>
            </a:r>
            <a:endParaRPr lang="nl-BE" sz="8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rPr>
              <a:t>eind 2023/begin 2024:</a:t>
            </a:r>
            <a:r>
              <a:rPr lang="nl-BE" dirty="0">
                <a:latin typeface="Verdana" panose="020B0604030504040204" pitchFamily="34" charset="0"/>
                <a:ea typeface="Verdana" panose="020B0604030504040204" pitchFamily="34" charset="0"/>
              </a:rPr>
              <a:t> start heraanleg (wegenis- en rioleringswerkzaamheden)</a:t>
            </a:r>
            <a:endParaRPr lang="nl-BE" sz="800" dirty="0">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BE" b="1" dirty="0">
                <a:latin typeface="Verdana" panose="020B0604030504040204" pitchFamily="34" charset="0"/>
                <a:ea typeface="Verdana" panose="020B0604030504040204" pitchFamily="34" charset="0"/>
              </a:rPr>
              <a:t>zomer 2024</a:t>
            </a:r>
            <a:r>
              <a:rPr lang="nl-BE" dirty="0">
                <a:latin typeface="Verdana" panose="020B0604030504040204" pitchFamily="34" charset="0"/>
                <a:ea typeface="Verdana" panose="020B0604030504040204" pitchFamily="34" charset="0"/>
              </a:rPr>
              <a:t>: e</a:t>
            </a:r>
            <a:r>
              <a:rPr lang="nl-BE" dirty="0">
                <a:effectLst/>
                <a:latin typeface="Verdana" panose="020B0604030504040204" pitchFamily="34" charset="0"/>
                <a:ea typeface="Verdana" panose="020B0604030504040204" pitchFamily="34" charset="0"/>
              </a:rPr>
              <a:t>inde heraanleg</a:t>
            </a:r>
          </a:p>
          <a:p>
            <a:pPr marL="285750" indent="-285750">
              <a:buFont typeface="Arial" panose="020B0604020202020204" pitchFamily="34" charset="0"/>
              <a:buChar char="•"/>
            </a:pPr>
            <a:endParaRPr lang="nl-BE" sz="1600" dirty="0">
              <a:latin typeface="Verdana" pitchFamily="34" charset="0"/>
              <a:ea typeface="Verdana" pitchFamily="34" charset="0"/>
              <a:cs typeface="Verdana" pitchFamily="34" charset="0"/>
            </a:endParaRPr>
          </a:p>
          <a:p>
            <a:endParaRPr lang="nl-BE"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47192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Situering</a:t>
            </a:r>
            <a:r>
              <a:rPr lang="en-US" sz="2000" b="1" dirty="0">
                <a:solidFill>
                  <a:srgbClr val="8AA1B5"/>
                </a:solidFill>
                <a:latin typeface="Verdana" pitchFamily="1" charset="0"/>
              </a:rPr>
              <a:t> project </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graphicFrame>
        <p:nvGraphicFramePr>
          <p:cNvPr id="2" name="Object 1">
            <a:extLst>
              <a:ext uri="{FF2B5EF4-FFF2-40B4-BE49-F238E27FC236}">
                <a16:creationId xmlns:a16="http://schemas.microsoft.com/office/drawing/2014/main" id="{551368A1-C35E-4550-B53B-023B4F3E7214}"/>
              </a:ext>
            </a:extLst>
          </p:cNvPr>
          <p:cNvGraphicFramePr>
            <a:graphicFrameLocks noChangeAspect="1"/>
          </p:cNvGraphicFramePr>
          <p:nvPr>
            <p:extLst>
              <p:ext uri="{D42A27DB-BD31-4B8C-83A1-F6EECF244321}">
                <p14:modId xmlns:p14="http://schemas.microsoft.com/office/powerpoint/2010/main" val="1757927914"/>
              </p:ext>
            </p:extLst>
          </p:nvPr>
        </p:nvGraphicFramePr>
        <p:xfrm>
          <a:off x="2249473" y="1401037"/>
          <a:ext cx="5778912" cy="4083269"/>
        </p:xfrm>
        <a:graphic>
          <a:graphicData uri="http://schemas.openxmlformats.org/presentationml/2006/ole">
            <mc:AlternateContent xmlns:mc="http://schemas.openxmlformats.org/markup-compatibility/2006">
              <mc:Choice xmlns:v="urn:schemas-microsoft-com:vml" Requires="v">
                <p:oleObj spid="_x0000_s1053" name="Acrobat Document" r:id="rId5" imgW="6415991" imgH="4533769" progId="AcroExch.Document.DC">
                  <p:embed/>
                </p:oleObj>
              </mc:Choice>
              <mc:Fallback>
                <p:oleObj name="Acrobat Document" r:id="rId5" imgW="6415991" imgH="4533769" progId="AcroExch.Document.DC">
                  <p:embed/>
                  <p:pic>
                    <p:nvPicPr>
                      <p:cNvPr id="0" name=""/>
                      <p:cNvPicPr/>
                      <p:nvPr/>
                    </p:nvPicPr>
                    <p:blipFill>
                      <a:blip r:embed="rId6"/>
                      <a:stretch>
                        <a:fillRect/>
                      </a:stretch>
                    </p:blipFill>
                    <p:spPr>
                      <a:xfrm>
                        <a:off x="2249473" y="1401037"/>
                        <a:ext cx="5778912" cy="4083269"/>
                      </a:xfrm>
                      <a:prstGeom prst="rect">
                        <a:avLst/>
                      </a:prstGeom>
                    </p:spPr>
                  </p:pic>
                </p:oleObj>
              </mc:Fallback>
            </mc:AlternateContent>
          </a:graphicData>
        </a:graphic>
      </p:graphicFrame>
    </p:spTree>
    <p:extLst>
      <p:ext uri="{BB962C8B-B14F-4D97-AF65-F5344CB8AC3E}">
        <p14:creationId xmlns:p14="http://schemas.microsoft.com/office/powerpoint/2010/main" val="171598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200"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D4605FEB-26E2-44CD-8A25-1BEF8E1EB1A3}"/>
              </a:ext>
            </a:extLst>
          </p:cNvPr>
          <p:cNvSpPr txBox="1"/>
          <p:nvPr/>
        </p:nvSpPr>
        <p:spPr>
          <a:xfrm>
            <a:off x="827584" y="1633364"/>
            <a:ext cx="7707186" cy="4247317"/>
          </a:xfrm>
          <a:prstGeom prst="rect">
            <a:avLst/>
          </a:prstGeom>
          <a:noFill/>
        </p:spPr>
        <p:txBody>
          <a:bodyPr wrap="square" rtlCol="0">
            <a:spAutoFit/>
          </a:bodyPr>
          <a:lstStyle/>
          <a:p>
            <a:r>
              <a:rPr lang="nl-BE" b="1" dirty="0">
                <a:solidFill>
                  <a:srgbClr val="A62E32"/>
                </a:solidFill>
                <a:latin typeface="Verdana" pitchFamily="34" charset="0"/>
                <a:ea typeface="Verdana" pitchFamily="34" charset="0"/>
                <a:cs typeface="Verdana" pitchFamily="34" charset="0"/>
              </a:rPr>
              <a:t>PANEL</a:t>
            </a:r>
            <a:r>
              <a:rPr lang="nl-BE" b="1" dirty="0">
                <a:latin typeface="Verdana" pitchFamily="34" charset="0"/>
                <a:ea typeface="Verdana" pitchFamily="34" charset="0"/>
                <a:cs typeface="Verdana" pitchFamily="34" charset="0"/>
              </a:rPr>
              <a:t>	</a:t>
            </a:r>
          </a:p>
          <a:p>
            <a:endParaRPr lang="nl-BE" i="1" dirty="0">
              <a:latin typeface="Verdana" pitchFamily="34" charset="0"/>
              <a:ea typeface="Verdana" pitchFamily="34" charset="0"/>
              <a:cs typeface="Verdana" pitchFamily="34" charset="0"/>
            </a:endParaRP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Dirk De fauw, </a:t>
            </a:r>
            <a:r>
              <a:rPr lang="nl-BE" i="1" dirty="0">
                <a:latin typeface="Verdana" pitchFamily="34" charset="0"/>
                <a:ea typeface="Verdana" pitchFamily="34" charset="0"/>
                <a:cs typeface="Verdana" pitchFamily="34" charset="0"/>
              </a:rPr>
              <a:t>burgemeester</a:t>
            </a:r>
            <a:endParaRPr lang="nl-BE" dirty="0">
              <a:latin typeface="Verdana" pitchFamily="34" charset="0"/>
              <a:ea typeface="Verdana" pitchFamily="34" charset="0"/>
              <a:cs typeface="Verdana" pitchFamily="34" charset="0"/>
            </a:endParaRP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Mercedes Van Volcem, </a:t>
            </a:r>
            <a:r>
              <a:rPr lang="nl-BE" i="1" dirty="0">
                <a:latin typeface="Verdana" pitchFamily="34" charset="0"/>
                <a:ea typeface="Verdana" pitchFamily="34" charset="0"/>
                <a:cs typeface="Verdana" pitchFamily="34" charset="0"/>
              </a:rPr>
              <a:t>schepen van Openbaar Domein</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Nathalie Vandromme, </a:t>
            </a:r>
            <a:r>
              <a:rPr lang="nl-BE" i="1" dirty="0">
                <a:latin typeface="Verdana" pitchFamily="34" charset="0"/>
                <a:ea typeface="Verdana" pitchFamily="34" charset="0"/>
                <a:cs typeface="Verdana" pitchFamily="34" charset="0"/>
              </a:rPr>
              <a:t>Project Manager Openbaar Domein</a:t>
            </a:r>
          </a:p>
          <a:p>
            <a:pPr marL="285750" indent="-285750">
              <a:buFont typeface="Wingdings" panose="05000000000000000000" pitchFamily="2" charset="2"/>
              <a:buChar char="§"/>
            </a:pPr>
            <a:r>
              <a:rPr lang="nl-BE" sz="1800" dirty="0">
                <a:latin typeface="Verdana" pitchFamily="34" charset="0"/>
                <a:ea typeface="Verdana" pitchFamily="34" charset="0"/>
                <a:cs typeface="Verdana" pitchFamily="34" charset="0"/>
              </a:rPr>
              <a:t>Marieke Dhaeze, </a:t>
            </a:r>
            <a:r>
              <a:rPr lang="nl-BE" sz="1800" i="1" dirty="0">
                <a:latin typeface="Verdana" pitchFamily="34" charset="0"/>
                <a:ea typeface="Verdana" pitchFamily="34" charset="0"/>
                <a:cs typeface="Verdana" pitchFamily="34" charset="0"/>
              </a:rPr>
              <a:t>Ontwerper Openbaar Domein</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Albert Delemarre, </a:t>
            </a:r>
            <a:r>
              <a:rPr lang="nl-BE" i="1" dirty="0">
                <a:latin typeface="Verdana" pitchFamily="34" charset="0"/>
                <a:ea typeface="Verdana" pitchFamily="34" charset="0"/>
                <a:cs typeface="Verdana" pitchFamily="34" charset="0"/>
              </a:rPr>
              <a:t>Farys</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Steven De Waele, </a:t>
            </a:r>
            <a:r>
              <a:rPr lang="nl-BE" i="1" dirty="0">
                <a:latin typeface="Verdana" pitchFamily="34" charset="0"/>
                <a:ea typeface="Verdana" pitchFamily="34" charset="0"/>
                <a:cs typeface="Verdana" pitchFamily="34" charset="0"/>
              </a:rPr>
              <a:t>Farys</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Maxime Maenhout, </a:t>
            </a:r>
            <a:r>
              <a:rPr lang="nl-BE" i="1" dirty="0">
                <a:latin typeface="Verdana" pitchFamily="34" charset="0"/>
                <a:ea typeface="Verdana" pitchFamily="34" charset="0"/>
                <a:cs typeface="Verdana" pitchFamily="34" charset="0"/>
              </a:rPr>
              <a:t>Communicatiedienst</a:t>
            </a: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Sol Mannens, </a:t>
            </a:r>
            <a:r>
              <a:rPr lang="nl-BE" i="1" dirty="0">
                <a:latin typeface="Verdana" pitchFamily="34" charset="0"/>
                <a:ea typeface="Verdana" pitchFamily="34" charset="0"/>
                <a:cs typeface="Verdana" pitchFamily="34" charset="0"/>
              </a:rPr>
              <a:t>Communicatiedienst</a:t>
            </a:r>
          </a:p>
          <a:p>
            <a:pPr marL="285750" indent="-285750">
              <a:buFont typeface="Wingdings" panose="05000000000000000000" pitchFamily="2" charset="2"/>
              <a:buChar char="§"/>
            </a:pPr>
            <a:endParaRPr lang="nl-BE" dirty="0">
              <a:latin typeface="Verdana" pitchFamily="34" charset="0"/>
              <a:ea typeface="Verdana" pitchFamily="34" charset="0"/>
              <a:cs typeface="Verdana" pitchFamily="34" charset="0"/>
            </a:endParaRPr>
          </a:p>
          <a:p>
            <a:r>
              <a:rPr lang="nl-BE" dirty="0">
                <a:latin typeface="Verdana" pitchFamily="34" charset="0"/>
                <a:ea typeface="Verdana" pitchFamily="34" charset="0"/>
                <a:cs typeface="Verdana" pitchFamily="34" charset="0"/>
              </a:rPr>
              <a:t>Solitech, </a:t>
            </a:r>
            <a:r>
              <a:rPr lang="nl-BE" i="1" dirty="0">
                <a:latin typeface="Verdana" pitchFamily="34" charset="0"/>
                <a:ea typeface="Verdana" pitchFamily="34" charset="0"/>
                <a:cs typeface="Verdana" pitchFamily="34" charset="0"/>
              </a:rPr>
              <a:t>geluidstechniek</a:t>
            </a:r>
          </a:p>
          <a:p>
            <a:r>
              <a:rPr lang="nl-BE" b="1" dirty="0">
                <a:latin typeface="Verdana" pitchFamily="34" charset="0"/>
                <a:ea typeface="Verdana" pitchFamily="34" charset="0"/>
                <a:cs typeface="Verdana" pitchFamily="34" charset="0"/>
              </a:rPr>
              <a:t>	</a:t>
            </a:r>
          </a:p>
          <a:p>
            <a:r>
              <a:rPr lang="nl-BE" b="1" dirty="0">
                <a:latin typeface="Verdana" pitchFamily="34" charset="0"/>
                <a:ea typeface="Verdana" pitchFamily="34" charset="0"/>
                <a:cs typeface="Verdana" pitchFamily="34" charset="0"/>
              </a:rPr>
              <a:t>	</a:t>
            </a:r>
          </a:p>
          <a:p>
            <a:endParaRPr lang="nl-BE"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15202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800" b="1">
                <a:solidFill>
                  <a:srgbClr val="A53121"/>
                </a:solidFill>
                <a:latin typeface="Verdana" pitchFamily="1" charset="0"/>
              </a:rPr>
              <a:t> </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800"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C1FF3473-700F-4589-B402-4D93C8B2C233}"/>
              </a:ext>
            </a:extLst>
          </p:cNvPr>
          <p:cNvSpPr txBox="1"/>
          <p:nvPr/>
        </p:nvSpPr>
        <p:spPr>
          <a:xfrm>
            <a:off x="979879" y="1794497"/>
            <a:ext cx="7056784" cy="3416320"/>
          </a:xfrm>
          <a:prstGeom prst="rect">
            <a:avLst/>
          </a:prstGeom>
          <a:noFill/>
        </p:spPr>
        <p:txBody>
          <a:bodyPr wrap="square" rtlCol="0">
            <a:spAutoFit/>
          </a:bodyPr>
          <a:lstStyle/>
          <a:p>
            <a:r>
              <a:rPr lang="nl-BE" b="1" dirty="0">
                <a:solidFill>
                  <a:srgbClr val="A62E32"/>
                </a:solidFill>
                <a:latin typeface="Verdana" panose="020B0604030504040204" pitchFamily="34" charset="0"/>
                <a:ea typeface="Verdana" panose="020B0604030504040204" pitchFamily="34" charset="0"/>
                <a:cs typeface="Verdana" panose="020B0604030504040204" pitchFamily="34" charset="0"/>
              </a:rPr>
              <a:t>Vragen of opmerkingen ?</a:t>
            </a:r>
          </a:p>
          <a:p>
            <a:endParaRPr lang="nl-BE" b="1" dirty="0">
              <a:solidFill>
                <a:srgbClr val="A62E32"/>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sz="1800" u="sng" dirty="0">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hlinkClick r:id="rId4"/>
              </a:rPr>
              <a:t>openbaardomein@brugge.be</a:t>
            </a:r>
            <a:endParaRPr lang="nl-BE" sz="1800" b="1" u="sng" dirty="0">
              <a:solidFill>
                <a:srgbClr val="A62E32"/>
              </a:solidFill>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buFont typeface="Arial" panose="020B0604020202020204" pitchFamily="34" charset="0"/>
              <a:buChar char="•"/>
            </a:pP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050 44 85 85</a:t>
            </a:r>
            <a:r>
              <a:rPr lang="nl-BE" b="1" dirty="0">
                <a:solidFill>
                  <a:srgbClr val="A62E32"/>
                </a:solidFill>
                <a:latin typeface="Verdana" panose="020B0604030504040204" pitchFamily="34" charset="0"/>
                <a:ea typeface="Verdana" panose="020B0604030504040204" pitchFamily="34" charset="0"/>
                <a:cs typeface="Verdana" panose="020B0604030504040204" pitchFamily="34" charset="0"/>
              </a:rPr>
              <a:t> </a:t>
            </a:r>
          </a:p>
          <a:p>
            <a:endParaRPr lang="nl-BE" b="1" dirty="0">
              <a:solidFill>
                <a:srgbClr val="A62E32"/>
              </a:solidFill>
              <a:latin typeface="Verdana" panose="020B0604030504040204" pitchFamily="34" charset="0"/>
              <a:ea typeface="Verdana" panose="020B0604030504040204" pitchFamily="34" charset="0"/>
              <a:cs typeface="Verdana" panose="020B0604030504040204" pitchFamily="34" charset="0"/>
            </a:endParaRPr>
          </a:p>
          <a:p>
            <a:pPr marL="342900" lvl="0" indent="-342900">
              <a:buFont typeface="Arial" panose="020B0604020202020204" pitchFamily="34" charset="0"/>
              <a:buChar char="•"/>
              <a:tabLst>
                <a:tab pos="457200" algn="l"/>
              </a:tabLst>
            </a:pPr>
            <a:r>
              <a:rPr lang="nl-BE"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communicatie@brugge.be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BE" sz="1800" dirty="0">
                <a:effectLst/>
                <a:latin typeface="Calibri" panose="020F0502020204030204" pitchFamily="34" charset="0"/>
                <a:ea typeface="Times New Roman" panose="02020603050405020304" pitchFamily="18" charset="0"/>
                <a:cs typeface="Times New Roman" panose="02020603050405020304" pitchFamily="18" charset="0"/>
              </a:rPr>
              <a:t>050 44 80 02</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nl-BE" sz="1800" dirty="0">
                <a:effectLst/>
                <a:latin typeface="Calibri" panose="020F0502020204030204" pitchFamily="34" charset="0"/>
                <a:ea typeface="Calibri" panose="020F0502020204030204" pitchFamily="34" charset="0"/>
              </a:rPr>
              <a:t> </a:t>
            </a:r>
          </a:p>
          <a:p>
            <a:pPr marL="342900" lvl="0" indent="-342900">
              <a:buFont typeface="Arial" panose="020B0604020202020204" pitchFamily="34" charset="0"/>
              <a:buChar char="•"/>
              <a:tabLst>
                <a:tab pos="457200" algn="l"/>
              </a:tabLst>
            </a:pPr>
            <a:r>
              <a:rPr lang="nl-BE"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afkoppelingen@farys.be</a:t>
            </a:r>
            <a:r>
              <a:rPr lang="nl-B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nl-BE" sz="1800" dirty="0">
                <a:effectLst/>
                <a:latin typeface="Calibri" panose="020F0502020204030204" pitchFamily="34" charset="0"/>
                <a:ea typeface="Times New Roman" panose="02020603050405020304" pitchFamily="18" charset="0"/>
                <a:cs typeface="Times New Roman" panose="02020603050405020304" pitchFamily="18" charset="0"/>
              </a:rPr>
              <a:t>09 240 02 42</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nl-NL" dirty="0">
              <a:latin typeface="Verdana" panose="020B0604030504040204" pitchFamily="34" charset="0"/>
              <a:ea typeface="Verdana" panose="020B0604030504040204" pitchFamily="34" charset="0"/>
              <a:cs typeface="Verdana" panose="020B0604030504040204" pitchFamily="34" charset="0"/>
            </a:endParaRPr>
          </a:p>
          <a:p>
            <a:endParaRPr lang="nl-NL"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29139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800" b="1">
                <a:solidFill>
                  <a:srgbClr val="A53121"/>
                </a:solidFill>
                <a:latin typeface="Verdana" pitchFamily="1" charset="0"/>
              </a:rPr>
              <a:t> </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800"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C1FF3473-700F-4589-B402-4D93C8B2C233}"/>
              </a:ext>
            </a:extLst>
          </p:cNvPr>
          <p:cNvSpPr txBox="1"/>
          <p:nvPr/>
        </p:nvSpPr>
        <p:spPr>
          <a:xfrm>
            <a:off x="979879" y="1794497"/>
            <a:ext cx="7056784" cy="369332"/>
          </a:xfrm>
          <a:prstGeom prst="rect">
            <a:avLst/>
          </a:prstGeom>
          <a:noFill/>
        </p:spPr>
        <p:txBody>
          <a:bodyPr wrap="square" rtlCol="0">
            <a:spAutoFit/>
          </a:bodyPr>
          <a:lstStyle/>
          <a:p>
            <a:pPr algn="ctr"/>
            <a:r>
              <a:rPr lang="nl-BE" b="1" dirty="0">
                <a:solidFill>
                  <a:srgbClr val="A62E32"/>
                </a:solidFill>
                <a:latin typeface="Verdana" panose="020B0604030504040204" pitchFamily="34" charset="0"/>
                <a:ea typeface="Verdana" panose="020B0604030504040204" pitchFamily="34" charset="0"/>
                <a:cs typeface="Verdana" panose="020B0604030504040204" pitchFamily="34" charset="0"/>
              </a:rPr>
              <a:t>Bedankt voor uw aandacht</a:t>
            </a:r>
            <a:endParaRPr lang="nl-B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7954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200"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D4605FEB-26E2-44CD-8A25-1BEF8E1EB1A3}"/>
              </a:ext>
            </a:extLst>
          </p:cNvPr>
          <p:cNvSpPr txBox="1"/>
          <p:nvPr/>
        </p:nvSpPr>
        <p:spPr>
          <a:xfrm>
            <a:off x="827584" y="1633364"/>
            <a:ext cx="7707186" cy="3416320"/>
          </a:xfrm>
          <a:prstGeom prst="rect">
            <a:avLst/>
          </a:prstGeom>
          <a:noFill/>
        </p:spPr>
        <p:txBody>
          <a:bodyPr wrap="square" rtlCol="0">
            <a:spAutoFit/>
          </a:bodyPr>
          <a:lstStyle/>
          <a:p>
            <a:r>
              <a:rPr lang="nl-BE" b="1" dirty="0">
                <a:solidFill>
                  <a:srgbClr val="A62E32"/>
                </a:solidFill>
                <a:latin typeface="Verdana" pitchFamily="34" charset="0"/>
                <a:ea typeface="Verdana" pitchFamily="34" charset="0"/>
                <a:cs typeface="Verdana" pitchFamily="34" charset="0"/>
              </a:rPr>
              <a:t>VERLOOP </a:t>
            </a:r>
            <a:r>
              <a:rPr lang="nl-BE" b="1" dirty="0">
                <a:latin typeface="Verdana" pitchFamily="34" charset="0"/>
                <a:ea typeface="Verdana" pitchFamily="34" charset="0"/>
                <a:cs typeface="Verdana" pitchFamily="34" charset="0"/>
              </a:rPr>
              <a:t>	</a:t>
            </a:r>
          </a:p>
          <a:p>
            <a:endParaRPr lang="nl-BE" i="1" dirty="0">
              <a:latin typeface="Verdana" pitchFamily="34" charset="0"/>
              <a:ea typeface="Verdana" pitchFamily="34" charset="0"/>
              <a:cs typeface="Verdana" pitchFamily="34" charset="0"/>
            </a:endParaRPr>
          </a:p>
          <a:p>
            <a:r>
              <a:rPr lang="nl-BE" b="1" dirty="0">
                <a:solidFill>
                  <a:srgbClr val="A62E32"/>
                </a:solidFill>
                <a:latin typeface="Verdana" pitchFamily="34" charset="0"/>
                <a:ea typeface="Verdana" pitchFamily="34" charset="0"/>
                <a:cs typeface="Verdana" pitchFamily="34" charset="0"/>
              </a:rPr>
              <a:t>Inleiding</a:t>
            </a:r>
            <a:endParaRPr lang="nl-BE" i="1" dirty="0">
              <a:latin typeface="Verdana" pitchFamily="34" charset="0"/>
              <a:ea typeface="Verdana" pitchFamily="34" charset="0"/>
              <a:cs typeface="Verdana" pitchFamily="34" charset="0"/>
            </a:endParaRP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Dirk De fauw, </a:t>
            </a:r>
            <a:r>
              <a:rPr lang="nl-BE" i="1" dirty="0">
                <a:latin typeface="Verdana" pitchFamily="34" charset="0"/>
                <a:ea typeface="Verdana" pitchFamily="34" charset="0"/>
                <a:cs typeface="Verdana" pitchFamily="34" charset="0"/>
              </a:rPr>
              <a:t>burgemeester</a:t>
            </a:r>
            <a:endParaRPr lang="nl-BE" dirty="0">
              <a:latin typeface="Verdana" pitchFamily="34" charset="0"/>
              <a:ea typeface="Verdana" pitchFamily="34" charset="0"/>
              <a:cs typeface="Verdana" pitchFamily="34" charset="0"/>
            </a:endParaRPr>
          </a:p>
          <a:p>
            <a:pPr marL="285750" indent="-285750">
              <a:buFont typeface="Wingdings" panose="05000000000000000000" pitchFamily="2" charset="2"/>
              <a:buChar char="§"/>
            </a:pPr>
            <a:r>
              <a:rPr lang="nl-BE" dirty="0">
                <a:latin typeface="Verdana" pitchFamily="34" charset="0"/>
                <a:ea typeface="Verdana" pitchFamily="34" charset="0"/>
                <a:cs typeface="Verdana" pitchFamily="34" charset="0"/>
              </a:rPr>
              <a:t>Mercedes Van Volcem, </a:t>
            </a:r>
            <a:r>
              <a:rPr lang="nl-BE" i="1" dirty="0">
                <a:latin typeface="Verdana" pitchFamily="34" charset="0"/>
                <a:ea typeface="Verdana" pitchFamily="34" charset="0"/>
                <a:cs typeface="Verdana" pitchFamily="34" charset="0"/>
              </a:rPr>
              <a:t>schepen van Openbaar Domein</a:t>
            </a:r>
            <a:endParaRPr lang="nl-BE" dirty="0">
              <a:latin typeface="Verdana" pitchFamily="34" charset="0"/>
              <a:ea typeface="Verdana" pitchFamily="34" charset="0"/>
              <a:cs typeface="Verdana" pitchFamily="34" charset="0"/>
            </a:endParaRPr>
          </a:p>
          <a:p>
            <a:r>
              <a:rPr lang="nl-BE" b="1" dirty="0">
                <a:solidFill>
                  <a:srgbClr val="A62E32"/>
                </a:solidFill>
                <a:latin typeface="Verdana" pitchFamily="34" charset="0"/>
                <a:ea typeface="Verdana" pitchFamily="34" charset="0"/>
                <a:cs typeface="Verdana" pitchFamily="34" charset="0"/>
              </a:rPr>
              <a:t>Toelichting </a:t>
            </a:r>
            <a:r>
              <a:rPr lang="nl-BE" b="1" dirty="0" err="1">
                <a:solidFill>
                  <a:srgbClr val="A62E32"/>
                </a:solidFill>
                <a:latin typeface="Verdana" pitchFamily="34" charset="0"/>
                <a:ea typeface="Verdana" pitchFamily="34" charset="0"/>
                <a:cs typeface="Verdana" pitchFamily="34" charset="0"/>
              </a:rPr>
              <a:t>heraanleg</a:t>
            </a:r>
            <a:r>
              <a:rPr lang="nl-BE" b="1" dirty="0">
                <a:solidFill>
                  <a:srgbClr val="A62E32"/>
                </a:solidFill>
                <a:latin typeface="Verdana" pitchFamily="34" charset="0"/>
                <a:ea typeface="Verdana" pitchFamily="34" charset="0"/>
                <a:cs typeface="Verdana" pitchFamily="34" charset="0"/>
              </a:rPr>
              <a:t> </a:t>
            </a:r>
            <a:r>
              <a:rPr lang="nl-BE" b="1" dirty="0">
                <a:latin typeface="Verdana" pitchFamily="34" charset="0"/>
                <a:ea typeface="Verdana" pitchFamily="34" charset="0"/>
                <a:cs typeface="Verdana" pitchFamily="34" charset="0"/>
              </a:rPr>
              <a:t>	</a:t>
            </a:r>
          </a:p>
          <a:p>
            <a:pPr marL="285750" indent="-285750">
              <a:buFont typeface="Wingdings" panose="05000000000000000000" pitchFamily="2" charset="2"/>
              <a:buChar char="§"/>
            </a:pPr>
            <a:r>
              <a:rPr lang="nl-BE" b="1" dirty="0">
                <a:latin typeface="Verdana" pitchFamily="34" charset="0"/>
                <a:ea typeface="Verdana" pitchFamily="34" charset="0"/>
                <a:cs typeface="Verdana" pitchFamily="34" charset="0"/>
              </a:rPr>
              <a:t>	</a:t>
            </a:r>
            <a:r>
              <a:rPr lang="nl-BE" dirty="0">
                <a:latin typeface="Verdana" pitchFamily="34" charset="0"/>
                <a:ea typeface="Verdana" pitchFamily="34" charset="0"/>
                <a:cs typeface="Verdana" pitchFamily="34" charset="0"/>
              </a:rPr>
              <a:t>Nathalie Vandromme, </a:t>
            </a:r>
            <a:r>
              <a:rPr lang="nl-BE" i="1" dirty="0">
                <a:latin typeface="Verdana" pitchFamily="34" charset="0"/>
                <a:ea typeface="Verdana" pitchFamily="34" charset="0"/>
                <a:cs typeface="Verdana" pitchFamily="34" charset="0"/>
              </a:rPr>
              <a:t>Project Manager Openbaar Domein</a:t>
            </a:r>
          </a:p>
          <a:p>
            <a:pPr marL="285750" indent="-285750">
              <a:buFont typeface="Wingdings" panose="05000000000000000000" pitchFamily="2" charset="2"/>
              <a:buChar char="§"/>
            </a:pPr>
            <a:r>
              <a:rPr lang="nl-BE" i="1" dirty="0">
                <a:latin typeface="Verdana" pitchFamily="34" charset="0"/>
                <a:ea typeface="Verdana" pitchFamily="34" charset="0"/>
                <a:cs typeface="Verdana" pitchFamily="34" charset="0"/>
              </a:rPr>
              <a:t>	</a:t>
            </a:r>
            <a:r>
              <a:rPr lang="nl-BE" sz="1800" dirty="0">
                <a:latin typeface="Verdana" pitchFamily="34" charset="0"/>
                <a:ea typeface="Verdana" pitchFamily="34" charset="0"/>
                <a:cs typeface="Verdana" pitchFamily="34" charset="0"/>
              </a:rPr>
              <a:t>Marieke Dhaeze, </a:t>
            </a:r>
            <a:r>
              <a:rPr lang="nl-BE" sz="1800" i="1" dirty="0">
                <a:latin typeface="Verdana" pitchFamily="34" charset="0"/>
                <a:ea typeface="Verdana" pitchFamily="34" charset="0"/>
                <a:cs typeface="Verdana" pitchFamily="34" charset="0"/>
              </a:rPr>
              <a:t>Ontwerper Openbaar Domein</a:t>
            </a:r>
          </a:p>
          <a:p>
            <a:pPr marL="285750" indent="-285750">
              <a:buFont typeface="Wingdings" panose="05000000000000000000" pitchFamily="2" charset="2"/>
              <a:buChar char="§"/>
            </a:pPr>
            <a:r>
              <a:rPr lang="nl-BE" i="1" dirty="0">
                <a:latin typeface="Verdana" pitchFamily="34" charset="0"/>
                <a:ea typeface="Verdana" pitchFamily="34" charset="0"/>
                <a:cs typeface="Verdana" pitchFamily="34" charset="0"/>
              </a:rPr>
              <a:t>	</a:t>
            </a:r>
            <a:r>
              <a:rPr lang="nl-BE" dirty="0">
                <a:latin typeface="Verdana" pitchFamily="34" charset="0"/>
                <a:ea typeface="Verdana" pitchFamily="34" charset="0"/>
                <a:cs typeface="Verdana" pitchFamily="34" charset="0"/>
              </a:rPr>
              <a:t>Albert </a:t>
            </a:r>
            <a:r>
              <a:rPr lang="nl-BE" dirty="0" err="1">
                <a:latin typeface="Verdana" pitchFamily="34" charset="0"/>
                <a:ea typeface="Verdana" pitchFamily="34" charset="0"/>
                <a:cs typeface="Verdana" pitchFamily="34" charset="0"/>
              </a:rPr>
              <a:t>Delemarre</a:t>
            </a:r>
            <a:r>
              <a:rPr lang="nl-BE" dirty="0">
                <a:latin typeface="Verdana" pitchFamily="34" charset="0"/>
                <a:ea typeface="Verdana" pitchFamily="34" charset="0"/>
                <a:cs typeface="Verdana" pitchFamily="34" charset="0"/>
              </a:rPr>
              <a:t>, Farys</a:t>
            </a:r>
            <a:endParaRPr lang="nl-BE" sz="1800" i="1" dirty="0">
              <a:latin typeface="Verdana" pitchFamily="34" charset="0"/>
              <a:ea typeface="Verdana" pitchFamily="34" charset="0"/>
              <a:cs typeface="Verdana" pitchFamily="34" charset="0"/>
            </a:endParaRPr>
          </a:p>
          <a:p>
            <a:r>
              <a:rPr lang="nl-BE" b="1" dirty="0">
                <a:solidFill>
                  <a:srgbClr val="A62E32"/>
                </a:solidFill>
                <a:latin typeface="Verdana" pitchFamily="34" charset="0"/>
                <a:ea typeface="Verdana" pitchFamily="34" charset="0"/>
                <a:cs typeface="Verdana" pitchFamily="34" charset="0"/>
              </a:rPr>
              <a:t>Vraagstelling</a:t>
            </a:r>
          </a:p>
          <a:p>
            <a:r>
              <a:rPr lang="nl-BE" b="1" dirty="0">
                <a:solidFill>
                  <a:srgbClr val="A62E32"/>
                </a:solidFill>
                <a:latin typeface="Verdana" pitchFamily="34" charset="0"/>
                <a:ea typeface="Verdana" pitchFamily="34" charset="0"/>
                <a:cs typeface="Verdana" pitchFamily="34" charset="0"/>
              </a:rPr>
              <a:t>Slotwoord </a:t>
            </a:r>
            <a:r>
              <a:rPr lang="nl-BE" b="1" dirty="0">
                <a:latin typeface="Verdana" pitchFamily="34" charset="0"/>
                <a:ea typeface="Verdana" pitchFamily="34" charset="0"/>
                <a:cs typeface="Verdana" pitchFamily="34" charset="0"/>
              </a:rPr>
              <a:t>	</a:t>
            </a:r>
          </a:p>
          <a:p>
            <a:pPr marL="285750" indent="-285750">
              <a:buFont typeface="Wingdings" panose="05000000000000000000" pitchFamily="2" charset="2"/>
              <a:buChar char="§"/>
            </a:pPr>
            <a:endParaRPr lang="nl-BE"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84204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achtbaan, rit&#10;&#10;Automatisch gegenereerde beschrijving">
            <a:extLst>
              <a:ext uri="{FF2B5EF4-FFF2-40B4-BE49-F238E27FC236}">
                <a16:creationId xmlns:a16="http://schemas.microsoft.com/office/drawing/2014/main" id="{365EB0D8-3932-4EE2-8449-07693EEDF946}"/>
              </a:ext>
            </a:extLst>
          </p:cNvPr>
          <p:cNvPicPr>
            <a:picLocks noChangeAspect="1"/>
          </p:cNvPicPr>
          <p:nvPr/>
        </p:nvPicPr>
        <p:blipFill rotWithShape="1">
          <a:blip r:embed="rId2">
            <a:extLst>
              <a:ext uri="{28A0092B-C50C-407E-A947-70E740481C1C}">
                <a14:useLocalDpi xmlns:a14="http://schemas.microsoft.com/office/drawing/2010/main" val="0"/>
              </a:ext>
            </a:extLst>
          </a:blip>
          <a:srcRect l="3846"/>
          <a:stretch/>
        </p:blipFill>
        <p:spPr>
          <a:xfrm>
            <a:off x="2123728" y="2140020"/>
            <a:ext cx="5400600" cy="2871203"/>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Situering</a:t>
            </a:r>
            <a:r>
              <a:rPr lang="en-US" sz="2000" b="1" dirty="0">
                <a:solidFill>
                  <a:srgbClr val="8AA1B5"/>
                </a:solidFill>
                <a:latin typeface="Verdana" pitchFamily="1" charset="0"/>
              </a:rPr>
              <a:t> project</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pic>
        <p:nvPicPr>
          <p:cNvPr id="11" name="Afbeelding 10" descr="Afbeelding met kaart&#10;&#10;Automatisch gegenereerde beschrijving">
            <a:extLst>
              <a:ext uri="{FF2B5EF4-FFF2-40B4-BE49-F238E27FC236}">
                <a16:creationId xmlns:a16="http://schemas.microsoft.com/office/drawing/2014/main" id="{A8781191-12E1-447C-B51C-F9A4F4126B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728" y="2137420"/>
            <a:ext cx="2099433" cy="2137420"/>
          </a:xfrm>
          <a:prstGeom prst="rect">
            <a:avLst/>
          </a:prstGeom>
        </p:spPr>
      </p:pic>
      <p:sp>
        <p:nvSpPr>
          <p:cNvPr id="2" name="Rechthoek 1">
            <a:extLst>
              <a:ext uri="{FF2B5EF4-FFF2-40B4-BE49-F238E27FC236}">
                <a16:creationId xmlns:a16="http://schemas.microsoft.com/office/drawing/2014/main" id="{874FCD87-5D36-4211-971D-FDB28BACEFBF}"/>
              </a:ext>
            </a:extLst>
          </p:cNvPr>
          <p:cNvSpPr/>
          <p:nvPr/>
        </p:nvSpPr>
        <p:spPr>
          <a:xfrm>
            <a:off x="2123728" y="2137420"/>
            <a:ext cx="5400600" cy="288617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ln w="0"/>
              <a:solidFill>
                <a:schemeClr val="tx1"/>
              </a:solidFill>
              <a:effectLst>
                <a:outerShdw blurRad="38100" dist="19050" dir="2700000" algn="tl" rotWithShape="0">
                  <a:schemeClr val="dk1">
                    <a:alpha val="40000"/>
                  </a:schemeClr>
                </a:outerShdw>
              </a:effectLst>
            </a:endParaRPr>
          </a:p>
        </p:txBody>
      </p:sp>
      <p:sp>
        <p:nvSpPr>
          <p:cNvPr id="15" name="Ovaal 14">
            <a:extLst>
              <a:ext uri="{FF2B5EF4-FFF2-40B4-BE49-F238E27FC236}">
                <a16:creationId xmlns:a16="http://schemas.microsoft.com/office/drawing/2014/main" id="{A156C911-B670-45B7-AF55-70A05C96346C}"/>
              </a:ext>
            </a:extLst>
          </p:cNvPr>
          <p:cNvSpPr/>
          <p:nvPr/>
        </p:nvSpPr>
        <p:spPr>
          <a:xfrm rot="20249503">
            <a:off x="5460802" y="2457195"/>
            <a:ext cx="575151" cy="2057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6378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11" name="Tekstvak 10">
            <a:extLst>
              <a:ext uri="{FF2B5EF4-FFF2-40B4-BE49-F238E27FC236}">
                <a16:creationId xmlns:a16="http://schemas.microsoft.com/office/drawing/2014/main" id="{F9AE676E-C67D-40D7-AB0B-F876B311FFF2}"/>
              </a:ext>
            </a:extLst>
          </p:cNvPr>
          <p:cNvSpPr txBox="1"/>
          <p:nvPr/>
        </p:nvSpPr>
        <p:spPr>
          <a:xfrm>
            <a:off x="1475656" y="2211770"/>
            <a:ext cx="8174759" cy="2010807"/>
          </a:xfrm>
          <a:prstGeom prst="rect">
            <a:avLst/>
          </a:prstGeom>
          <a:noFill/>
        </p:spPr>
        <p:txBody>
          <a:bodyPr wrap="square" rtlCol="0">
            <a:spAutoFit/>
          </a:bodyPr>
          <a:lstStyle/>
          <a:p>
            <a:pPr marL="45720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de wegbedekkingen zijn aan vervanging en verbetering toe</a:t>
            </a:r>
          </a:p>
          <a:p>
            <a:pPr lvl="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de riolering is verouderd</a:t>
            </a:r>
          </a:p>
          <a:p>
            <a:pPr lvl="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de voetpaden zijn te smal</a:t>
            </a:r>
          </a:p>
          <a:p>
            <a:pPr lvl="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er is geen groen in de straat</a:t>
            </a:r>
          </a:p>
          <a:p>
            <a:pPr lvl="0">
              <a:lnSpc>
                <a:spcPts val="1200"/>
              </a:lnSpc>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Wingdings" panose="05000000000000000000" pitchFamily="2" charset="2"/>
              <a:buChar char="§"/>
            </a:pPr>
            <a:r>
              <a:rPr lang="nl-BE" sz="1800" dirty="0">
                <a:effectLst/>
                <a:latin typeface="Verdana" panose="020B0604030504040204" pitchFamily="34" charset="0"/>
                <a:ea typeface="Calibri" panose="020F0502020204030204" pitchFamily="34" charset="0"/>
                <a:cs typeface="Times New Roman" panose="02020603050405020304" pitchFamily="18" charset="0"/>
              </a:rPr>
              <a:t>het verkeer rijdt snel in de straat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b="0" i="0" dirty="0">
              <a:solidFill>
                <a:srgbClr val="333333"/>
              </a:solidFill>
              <a:effectLst/>
              <a:latin typeface="Verdana" pitchFamily="34" charset="0"/>
              <a:ea typeface="Verdana" pitchFamily="34" charset="0"/>
            </a:endParaRPr>
          </a:p>
        </p:txBody>
      </p:sp>
      <p:sp>
        <p:nvSpPr>
          <p:cNvPr id="12" name="Rectangle 2">
            <a:extLst>
              <a:ext uri="{FF2B5EF4-FFF2-40B4-BE49-F238E27FC236}">
                <a16:creationId xmlns:a16="http://schemas.microsoft.com/office/drawing/2014/main" id="{6B80C8E9-78ED-443B-BE15-621862DBF448}"/>
              </a:ext>
            </a:extLst>
          </p:cNvPr>
          <p:cNvSpPr txBox="1">
            <a:spLocks noChangeArrowheads="1"/>
          </p:cNvSpPr>
          <p:nvPr/>
        </p:nvSpPr>
        <p:spPr>
          <a:xfrm>
            <a:off x="2444397" y="8438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Aanleiding</a:t>
            </a:r>
            <a:r>
              <a:rPr lang="en-US" sz="2000" b="1" dirty="0">
                <a:solidFill>
                  <a:srgbClr val="8AA1B5"/>
                </a:solidFill>
                <a:latin typeface="Verdana" pitchFamily="1" charset="0"/>
              </a:rPr>
              <a:t> en context </a:t>
            </a:r>
            <a:endParaRPr lang="en-US" sz="2000" b="1" dirty="0"/>
          </a:p>
        </p:txBody>
      </p:sp>
    </p:spTree>
    <p:extLst>
      <p:ext uri="{BB962C8B-B14F-4D97-AF65-F5344CB8AC3E}">
        <p14:creationId xmlns:p14="http://schemas.microsoft.com/office/powerpoint/2010/main" val="335056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CC3F13A-A842-4EEA-BA94-A2143B38C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849388"/>
            <a:ext cx="7746150" cy="1960701"/>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Rechthoek 1">
            <a:extLst>
              <a:ext uri="{FF2B5EF4-FFF2-40B4-BE49-F238E27FC236}">
                <a16:creationId xmlns:a16="http://schemas.microsoft.com/office/drawing/2014/main" id="{8AFDBC1F-3B56-4E08-93AA-190510B2867E}"/>
              </a:ext>
            </a:extLst>
          </p:cNvPr>
          <p:cNvSpPr/>
          <p:nvPr/>
        </p:nvSpPr>
        <p:spPr>
          <a:xfrm>
            <a:off x="899592" y="1777380"/>
            <a:ext cx="7776864" cy="36004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pic>
        <p:nvPicPr>
          <p:cNvPr id="11" name="Afbeelding 10" descr="Afbeelding met tekst&#10;&#10;Automatisch gegenereerde beschrijving">
            <a:extLst>
              <a:ext uri="{FF2B5EF4-FFF2-40B4-BE49-F238E27FC236}">
                <a16:creationId xmlns:a16="http://schemas.microsoft.com/office/drawing/2014/main" id="{39FF7AEF-BEC3-4A7B-A153-EDB1B0637B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3577580"/>
            <a:ext cx="3011734" cy="1656184"/>
          </a:xfrm>
          <a:prstGeom prst="rect">
            <a:avLst/>
          </a:prstGeom>
        </p:spPr>
      </p:pic>
    </p:spTree>
    <p:extLst>
      <p:ext uri="{BB962C8B-B14F-4D97-AF65-F5344CB8AC3E}">
        <p14:creationId xmlns:p14="http://schemas.microsoft.com/office/powerpoint/2010/main" val="399258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251520" y="1526091"/>
            <a:ext cx="7992884" cy="369332"/>
          </a:xfrm>
          <a:prstGeom prst="rect">
            <a:avLst/>
          </a:prstGeom>
          <a:noFill/>
        </p:spPr>
        <p:txBody>
          <a:bodyPr wrap="square" rtlCol="0">
            <a:spAutoFit/>
          </a:bodyPr>
          <a:lstStyle/>
          <a:p>
            <a:r>
              <a:rPr lang="nl-BE" dirty="0"/>
              <a:t>Bestaande toestand</a:t>
            </a:r>
          </a:p>
        </p:txBody>
      </p:sp>
      <p:pic>
        <p:nvPicPr>
          <p:cNvPr id="5" name="Afbeelding 4" descr="Afbeelding met tekst, apparaat, schuifmaat, schermafbeelding&#10;&#10;Automatisch gegenereerde beschrijving">
            <a:extLst>
              <a:ext uri="{FF2B5EF4-FFF2-40B4-BE49-F238E27FC236}">
                <a16:creationId xmlns:a16="http://schemas.microsoft.com/office/drawing/2014/main" id="{9939E839-526B-474C-A90D-89E058A9B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49588"/>
            <a:ext cx="9144000" cy="2051573"/>
          </a:xfrm>
          <a:prstGeom prst="rect">
            <a:avLst/>
          </a:prstGeom>
        </p:spPr>
      </p:pic>
      <p:sp>
        <p:nvSpPr>
          <p:cNvPr id="11" name="Tekstvak 10">
            <a:extLst>
              <a:ext uri="{FF2B5EF4-FFF2-40B4-BE49-F238E27FC236}">
                <a16:creationId xmlns:a16="http://schemas.microsoft.com/office/drawing/2014/main" id="{A4D0A4E7-EEFC-43CA-AB64-41C5BC6098AC}"/>
              </a:ext>
            </a:extLst>
          </p:cNvPr>
          <p:cNvSpPr txBox="1"/>
          <p:nvPr/>
        </p:nvSpPr>
        <p:spPr>
          <a:xfrm>
            <a:off x="233284" y="1895423"/>
            <a:ext cx="7992884" cy="1780424"/>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Gedeeltelijk eenrichtingsverkeer. </a:t>
            </a:r>
          </a:p>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De rooilijnbreedte is 8m à 8m50 en versmalt (ter hoogte van woningen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huisnr</a:t>
            </a:r>
            <a:r>
              <a:rPr lang="nl-BE" sz="1200" dirty="0">
                <a:effectLst/>
                <a:latin typeface="Verdana" panose="020B0604030504040204" pitchFamily="34" charset="0"/>
                <a:ea typeface="Calibri" panose="020F0502020204030204" pitchFamily="34" charset="0"/>
                <a:cs typeface="Times New Roman" panose="02020603050405020304" pitchFamily="18" charset="0"/>
              </a:rPr>
              <a:t>. 41) tot 6m40.</a:t>
            </a:r>
          </a:p>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Breedte voetpaden: varieert van 1m tot plaatselijk 2m breed. </a:t>
            </a:r>
          </a:p>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Parkeren: Er wordt langs één zijde geparkeerd. In totaal zijn er 15 optimale parkeerplaatsen.</a:t>
            </a:r>
          </a:p>
          <a:p>
            <a:pPr marL="285750" indent="-2857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Fietsenstallingen: niet aanwezig</a:t>
            </a:r>
          </a:p>
          <a:p>
            <a:pPr marL="285750" indent="-2857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Groen: niet aanwezig </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ijl: links/rechts 5">
            <a:extLst>
              <a:ext uri="{FF2B5EF4-FFF2-40B4-BE49-F238E27FC236}">
                <a16:creationId xmlns:a16="http://schemas.microsoft.com/office/drawing/2014/main" id="{AA5AC607-8610-4514-A5A8-E9AF241A3CA9}"/>
              </a:ext>
            </a:extLst>
          </p:cNvPr>
          <p:cNvSpPr/>
          <p:nvPr/>
        </p:nvSpPr>
        <p:spPr>
          <a:xfrm>
            <a:off x="609230" y="4369668"/>
            <a:ext cx="506386" cy="117727"/>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12" name="Pijl: links 11">
            <a:extLst>
              <a:ext uri="{FF2B5EF4-FFF2-40B4-BE49-F238E27FC236}">
                <a16:creationId xmlns:a16="http://schemas.microsoft.com/office/drawing/2014/main" id="{2C580C34-453E-4878-B86E-F004FC30C2A5}"/>
              </a:ext>
            </a:extLst>
          </p:cNvPr>
          <p:cNvSpPr/>
          <p:nvPr/>
        </p:nvSpPr>
        <p:spPr>
          <a:xfrm>
            <a:off x="3059832" y="4291639"/>
            <a:ext cx="432048" cy="1177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2330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591844"/>
            <a:ext cx="7992884" cy="369332"/>
          </a:xfrm>
          <a:prstGeom prst="rect">
            <a:avLst/>
          </a:prstGeom>
          <a:noFill/>
        </p:spPr>
        <p:txBody>
          <a:bodyPr wrap="square" rtlCol="0">
            <a:spAutoFit/>
          </a:bodyPr>
          <a:lstStyle/>
          <a:p>
            <a:r>
              <a:rPr lang="nl-BE" dirty="0"/>
              <a:t>Nieuwe toestand: rijweg</a:t>
            </a:r>
          </a:p>
        </p:txBody>
      </p:sp>
      <p:sp>
        <p:nvSpPr>
          <p:cNvPr id="11" name="Tekstvak 10">
            <a:extLst>
              <a:ext uri="{FF2B5EF4-FFF2-40B4-BE49-F238E27FC236}">
                <a16:creationId xmlns:a16="http://schemas.microsoft.com/office/drawing/2014/main" id="{3C3FCB6F-D66F-471A-BCFB-347AF0F991A4}"/>
              </a:ext>
            </a:extLst>
          </p:cNvPr>
          <p:cNvSpPr txBox="1"/>
          <p:nvPr/>
        </p:nvSpPr>
        <p:spPr>
          <a:xfrm>
            <a:off x="107504" y="2017708"/>
            <a:ext cx="5328592" cy="3465821"/>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u="sng" dirty="0" err="1">
                <a:effectLst/>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effectLst/>
                <a:latin typeface="Verdana" panose="020B0604030504040204" pitchFamily="34" charset="0"/>
                <a:ea typeface="Calibri" panose="020F0502020204030204" pitchFamily="34" charset="0"/>
                <a:cs typeface="Times New Roman" panose="02020603050405020304" pitchFamily="18" charset="0"/>
              </a:rPr>
              <a:t>: nieuwe inrichting blijft hetzelfde als de bestaande</a:t>
            </a:r>
          </a:p>
          <a:p>
            <a:pPr marL="171450" indent="-171450">
              <a:lnSpc>
                <a:spcPct val="107000"/>
              </a:lnSpc>
              <a:spcAft>
                <a:spcPts val="800"/>
              </a:spcAft>
              <a:buFont typeface="Arial" panose="020B0604020202020204" pitchFamily="34" charset="0"/>
              <a:buChar char="•"/>
            </a:pPr>
            <a:r>
              <a:rPr lang="nl-BE" sz="1200" u="sng" dirty="0">
                <a:latin typeface="Verdana" panose="020B0604030504040204" pitchFamily="34" charset="0"/>
                <a:ea typeface="Calibri" panose="020F0502020204030204" pitchFamily="34" charset="0"/>
                <a:cs typeface="Times New Roman" panose="02020603050405020304" pitchFamily="18" charset="0"/>
              </a:rPr>
              <a:t>Jan </a:t>
            </a:r>
            <a:r>
              <a:rPr lang="nl-BE" sz="1200" u="sng" dirty="0" err="1">
                <a:latin typeface="Verdana" panose="020B0604030504040204" pitchFamily="34" charset="0"/>
                <a:ea typeface="Calibri" panose="020F0502020204030204" pitchFamily="34" charset="0"/>
                <a:cs typeface="Times New Roman" panose="02020603050405020304" pitchFamily="18" charset="0"/>
              </a:rPr>
              <a:t>Miraelstraat</a:t>
            </a:r>
            <a:r>
              <a:rPr lang="nl-BE" sz="1200" dirty="0">
                <a:latin typeface="Verdana" panose="020B0604030504040204" pitchFamily="34" charset="0"/>
                <a:ea typeface="Calibri" panose="020F0502020204030204" pitchFamily="34" charset="0"/>
                <a:cs typeface="Times New Roman" panose="02020603050405020304" pitchFamily="18" charset="0"/>
              </a:rPr>
              <a:t>: </a:t>
            </a:r>
          </a:p>
          <a:p>
            <a:pPr marL="628650" lvl="1"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De huidige rijrichting en het beperkt éénrichtingsverkeer blijft behouden.</a:t>
            </a:r>
          </a:p>
          <a:p>
            <a:pPr marL="628650" lvl="1"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Rijwegbreedte: </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- 3,5 m tussen de parkeerstrook en het voetpad.</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versmalling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tss</a:t>
            </a:r>
            <a:r>
              <a:rPr lang="nl-BE" sz="1200" dirty="0">
                <a:effectLst/>
                <a:latin typeface="Verdana" panose="020B0604030504040204" pitchFamily="34" charset="0"/>
                <a:ea typeface="Calibri" panose="020F0502020204030204" pitchFamily="34" charset="0"/>
                <a:cs typeface="Times New Roman" panose="02020603050405020304" pitchFamily="18" charset="0"/>
              </a:rPr>
              <a:t>. huisnummer 30/32 en 39</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kleine </a:t>
            </a:r>
            <a:r>
              <a:rPr lang="nl-BE" sz="1200" dirty="0" err="1">
                <a:effectLst/>
                <a:latin typeface="Verdana" panose="020B0604030504040204" pitchFamily="34" charset="0"/>
                <a:ea typeface="Calibri" panose="020F0502020204030204" pitchFamily="34" charset="0"/>
                <a:cs typeface="Times New Roman" panose="02020603050405020304" pitchFamily="18" charset="0"/>
              </a:rPr>
              <a:t>asverschuiving</a:t>
            </a:r>
            <a:endParaRPr lang="nl-BE" sz="1200" dirty="0">
              <a:effectLst/>
              <a:latin typeface="Verdana" panose="020B060403050404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Inritconstructies aan de kruispunten</a:t>
            </a:r>
          </a:p>
          <a:p>
            <a:pPr marL="628650" lvl="1"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Materiaalgebruik: </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rijweg: mozaïekkeien</a:t>
            </a:r>
            <a:br>
              <a:rPr lang="nl-BE" sz="1200" dirty="0">
                <a:effectLst/>
                <a:latin typeface="Verdana" panose="020B0604030504040204" pitchFamily="34" charset="0"/>
                <a:ea typeface="Calibri" panose="020F0502020204030204" pitchFamily="34" charset="0"/>
                <a:cs typeface="Times New Roman" panose="02020603050405020304" pitchFamily="18" charset="0"/>
              </a:rPr>
            </a:br>
            <a:r>
              <a:rPr lang="nl-BE" sz="1200" dirty="0">
                <a:effectLst/>
                <a:latin typeface="Verdana" panose="020B0604030504040204" pitchFamily="34" charset="0"/>
                <a:ea typeface="Calibri" panose="020F0502020204030204" pitchFamily="34" charset="0"/>
                <a:cs typeface="Times New Roman" panose="02020603050405020304" pitchFamily="18" charset="0"/>
              </a:rPr>
              <a:t>- inritconstructie: graniet tegels – geel/bruin</a:t>
            </a:r>
          </a:p>
          <a:p>
            <a:pPr lvl="1">
              <a:lnSpc>
                <a:spcPct val="107000"/>
              </a:lnSpc>
              <a:spcAft>
                <a:spcPts val="800"/>
              </a:spcAft>
            </a:pP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fbeelding 5">
            <a:extLst>
              <a:ext uri="{FF2B5EF4-FFF2-40B4-BE49-F238E27FC236}">
                <a16:creationId xmlns:a16="http://schemas.microsoft.com/office/drawing/2014/main" id="{8F92325D-2947-49A1-A146-487914E69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3493" y="844724"/>
            <a:ext cx="2060783" cy="2952328"/>
          </a:xfrm>
          <a:prstGeom prst="rect">
            <a:avLst/>
          </a:prstGeom>
        </p:spPr>
      </p:pic>
      <p:pic>
        <p:nvPicPr>
          <p:cNvPr id="13" name="Afbeelding 12">
            <a:extLst>
              <a:ext uri="{FF2B5EF4-FFF2-40B4-BE49-F238E27FC236}">
                <a16:creationId xmlns:a16="http://schemas.microsoft.com/office/drawing/2014/main" id="{D5C7DC29-B8EC-4FE2-A3D8-AE2990E83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6258" y="3551530"/>
            <a:ext cx="3419872" cy="2044281"/>
          </a:xfrm>
          <a:prstGeom prst="rect">
            <a:avLst/>
          </a:prstGeom>
        </p:spPr>
      </p:pic>
    </p:spTree>
    <p:extLst>
      <p:ext uri="{BB962C8B-B14F-4D97-AF65-F5344CB8AC3E}">
        <p14:creationId xmlns:p14="http://schemas.microsoft.com/office/powerpoint/2010/main" val="281580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28479FD-A6C0-40F1-96FB-73234FFDD4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6614" y="1676820"/>
            <a:ext cx="5234912" cy="3556944"/>
          </a:xfrm>
          <a:prstGeom prst="rect">
            <a:avLst/>
          </a:prstGeom>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460" cy="1218460"/>
          </a:xfrm>
          <a:prstGeom prst="rect">
            <a:avLst/>
          </a:prstGeom>
        </p:spPr>
      </p:pic>
      <p:pic>
        <p:nvPicPr>
          <p:cNvPr id="7" name="Picture 4" descr="StadBrugge_RGB_NL">
            <a:extLst>
              <a:ext uri="{FF2B5EF4-FFF2-40B4-BE49-F238E27FC236}">
                <a16:creationId xmlns:a16="http://schemas.microsoft.com/office/drawing/2014/main" id="{9450E8C8-7C11-4F3E-94A8-E66A1ACE3AD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1959758" cy="1440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B07DFF9D-454E-42DE-B6BC-0E0675AC307C}"/>
              </a:ext>
            </a:extLst>
          </p:cNvPr>
          <p:cNvSpPr txBox="1">
            <a:spLocks noChangeArrowheads="1"/>
          </p:cNvSpPr>
          <p:nvPr/>
        </p:nvSpPr>
        <p:spPr>
          <a:xfrm>
            <a:off x="2280004" y="197024"/>
            <a:ext cx="6750496" cy="1112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a:solidFill>
                  <a:srgbClr val="A53121"/>
                </a:solidFill>
                <a:latin typeface="Verdana" pitchFamily="1" charset="0"/>
              </a:rPr>
              <a:t>Jan </a:t>
            </a:r>
            <a:r>
              <a:rPr lang="en-US" sz="2000" b="1" dirty="0" err="1">
                <a:solidFill>
                  <a:srgbClr val="A53121"/>
                </a:solidFill>
                <a:latin typeface="Verdana" pitchFamily="1" charset="0"/>
              </a:rPr>
              <a:t>Miraelstraat</a:t>
            </a:r>
            <a:r>
              <a:rPr lang="en-US" sz="2000" b="1" dirty="0">
                <a:solidFill>
                  <a:srgbClr val="A53121"/>
                </a:solidFill>
                <a:latin typeface="Verdana" pitchFamily="1" charset="0"/>
              </a:rPr>
              <a:t> en </a:t>
            </a:r>
            <a:r>
              <a:rPr lang="en-US" sz="2000" b="1" dirty="0" err="1">
                <a:solidFill>
                  <a:srgbClr val="A53121"/>
                </a:solidFill>
                <a:latin typeface="Verdana" pitchFamily="1" charset="0"/>
              </a:rPr>
              <a:t>Augustijnenrei</a:t>
            </a:r>
            <a:br>
              <a:rPr lang="en-US" sz="1800" dirty="0">
                <a:solidFill>
                  <a:srgbClr val="A53121"/>
                </a:solidFill>
                <a:latin typeface="Verdana" pitchFamily="1" charset="0"/>
              </a:rPr>
            </a:br>
            <a:endParaRPr lang="en-US" sz="1200" dirty="0"/>
          </a:p>
        </p:txBody>
      </p:sp>
      <p:sp>
        <p:nvSpPr>
          <p:cNvPr id="9" name="Rectangle 2">
            <a:extLst>
              <a:ext uri="{FF2B5EF4-FFF2-40B4-BE49-F238E27FC236}">
                <a16:creationId xmlns:a16="http://schemas.microsoft.com/office/drawing/2014/main" id="{94870AC5-ECCA-4246-A861-EF65C4ECA97C}"/>
              </a:ext>
            </a:extLst>
          </p:cNvPr>
          <p:cNvSpPr txBox="1">
            <a:spLocks noChangeArrowheads="1"/>
          </p:cNvSpPr>
          <p:nvPr/>
        </p:nvSpPr>
        <p:spPr>
          <a:xfrm>
            <a:off x="2291997" y="691410"/>
            <a:ext cx="6750496" cy="709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2000" b="1" dirty="0" err="1">
                <a:solidFill>
                  <a:srgbClr val="8AA1B5"/>
                </a:solidFill>
                <a:latin typeface="Verdana" pitchFamily="1" charset="0"/>
              </a:rPr>
              <a:t>Voorstel</a:t>
            </a:r>
            <a:r>
              <a:rPr lang="en-US" sz="2000" b="1" dirty="0">
                <a:solidFill>
                  <a:srgbClr val="8AA1B5"/>
                </a:solidFill>
                <a:latin typeface="Verdana" pitchFamily="1" charset="0"/>
              </a:rPr>
              <a:t> </a:t>
            </a:r>
            <a:r>
              <a:rPr lang="en-US" sz="2000" b="1" dirty="0" err="1">
                <a:solidFill>
                  <a:srgbClr val="8AA1B5"/>
                </a:solidFill>
                <a:latin typeface="Verdana" pitchFamily="1" charset="0"/>
              </a:rPr>
              <a:t>heraanleg</a:t>
            </a:r>
            <a:endParaRPr lang="en-US" sz="2000" b="1" dirty="0"/>
          </a:p>
        </p:txBody>
      </p:sp>
      <p:sp>
        <p:nvSpPr>
          <p:cNvPr id="10" name="Line 5">
            <a:extLst>
              <a:ext uri="{FF2B5EF4-FFF2-40B4-BE49-F238E27FC236}">
                <a16:creationId xmlns:a16="http://schemas.microsoft.com/office/drawing/2014/main" id="{50AF7B27-D89C-4EEA-8300-62D4A6461FFD}"/>
              </a:ext>
            </a:extLst>
          </p:cNvPr>
          <p:cNvSpPr>
            <a:spLocks noChangeShapeType="1"/>
          </p:cNvSpPr>
          <p:nvPr/>
        </p:nvSpPr>
        <p:spPr bwMode="auto">
          <a:xfrm>
            <a:off x="2286000" y="197024"/>
            <a:ext cx="0" cy="1295400"/>
          </a:xfrm>
          <a:prstGeom prst="line">
            <a:avLst/>
          </a:prstGeom>
          <a:noFill/>
          <a:ln w="12700">
            <a:solidFill>
              <a:srgbClr val="8AA1B5"/>
            </a:solidFill>
            <a:round/>
            <a:headEnd/>
            <a:tailEnd/>
          </a:ln>
          <a:extLst>
            <a:ext uri="{909E8E84-426E-40DD-AFC4-6F175D3DCCD1}">
              <a14:hiddenFill xmlns:a14="http://schemas.microsoft.com/office/drawing/2010/main">
                <a:noFill/>
              </a14:hiddenFill>
            </a:ext>
          </a:extLst>
        </p:spPr>
        <p:txBody>
          <a:bodyPr wrap="none" anchor="ctr"/>
          <a:lstStyle/>
          <a:p>
            <a:endParaRPr lang="nl-BE"/>
          </a:p>
        </p:txBody>
      </p:sp>
      <p:sp>
        <p:nvSpPr>
          <p:cNvPr id="2" name="Tekstvak 1">
            <a:extLst>
              <a:ext uri="{FF2B5EF4-FFF2-40B4-BE49-F238E27FC236}">
                <a16:creationId xmlns:a16="http://schemas.microsoft.com/office/drawing/2014/main" id="{DF3ADB05-C3AC-4CCD-BA91-4DB75F49F2F8}"/>
              </a:ext>
            </a:extLst>
          </p:cNvPr>
          <p:cNvSpPr txBox="1"/>
          <p:nvPr/>
        </p:nvSpPr>
        <p:spPr>
          <a:xfrm>
            <a:off x="107504" y="1619370"/>
            <a:ext cx="7992884" cy="369332"/>
          </a:xfrm>
          <a:prstGeom prst="rect">
            <a:avLst/>
          </a:prstGeom>
          <a:noFill/>
        </p:spPr>
        <p:txBody>
          <a:bodyPr wrap="square" rtlCol="0">
            <a:spAutoFit/>
          </a:bodyPr>
          <a:lstStyle/>
          <a:p>
            <a:r>
              <a:rPr lang="nl-BE" dirty="0"/>
              <a:t>Nieuwe toestand: parkeren</a:t>
            </a:r>
          </a:p>
        </p:txBody>
      </p:sp>
      <p:sp>
        <p:nvSpPr>
          <p:cNvPr id="11" name="Tekstvak 10">
            <a:extLst>
              <a:ext uri="{FF2B5EF4-FFF2-40B4-BE49-F238E27FC236}">
                <a16:creationId xmlns:a16="http://schemas.microsoft.com/office/drawing/2014/main" id="{CABC2796-33D2-4BF5-9166-CD6490BA8E83}"/>
              </a:ext>
            </a:extLst>
          </p:cNvPr>
          <p:cNvSpPr txBox="1"/>
          <p:nvPr/>
        </p:nvSpPr>
        <p:spPr>
          <a:xfrm>
            <a:off x="323528" y="1993404"/>
            <a:ext cx="3312368" cy="2168094"/>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Langs de kant oneven huisnummers wordt een parkeerstrook aangelegd waar 14 wagens kunnen parkeren.</a:t>
            </a:r>
          </a:p>
          <a:p>
            <a:pPr marL="171450" indent="-171450">
              <a:lnSpc>
                <a:spcPct val="107000"/>
              </a:lnSpc>
              <a:spcAft>
                <a:spcPts val="800"/>
              </a:spcAft>
              <a:buFont typeface="Arial" panose="020B0604020202020204" pitchFamily="34" charset="0"/>
              <a:buChar char="•"/>
            </a:pPr>
            <a:r>
              <a:rPr lang="nl-BE" sz="1200" dirty="0">
                <a:latin typeface="Verdana" panose="020B0604030504040204" pitchFamily="34" charset="0"/>
                <a:ea typeface="Calibri" panose="020F0502020204030204" pitchFamily="34" charset="0"/>
                <a:cs typeface="Times New Roman" panose="02020603050405020304" pitchFamily="18" charset="0"/>
              </a:rPr>
              <a:t>materiaalgebruik: </a:t>
            </a:r>
            <a:br>
              <a:rPr lang="nl-BE" sz="1200" dirty="0">
                <a:latin typeface="Verdana" panose="020B0604030504040204" pitchFamily="34" charset="0"/>
                <a:ea typeface="Calibri" panose="020F0502020204030204" pitchFamily="34" charset="0"/>
                <a:cs typeface="Times New Roman" panose="02020603050405020304" pitchFamily="18" charset="0"/>
              </a:rPr>
            </a:br>
            <a:r>
              <a:rPr lang="nl-BE" sz="1200" dirty="0">
                <a:latin typeface="Verdana" panose="020B0604030504040204" pitchFamily="34" charset="0"/>
                <a:ea typeface="Calibri" panose="020F0502020204030204" pitchFamily="34" charset="0"/>
                <a:cs typeface="Times New Roman" panose="02020603050405020304" pitchFamily="18" charset="0"/>
              </a:rPr>
              <a:t>kasseien van herbruik</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nl-BE" sz="1200" dirty="0">
                <a:effectLst/>
                <a:latin typeface="Verdana" panose="020B0604030504040204" pitchFamily="34" charset="0"/>
                <a:ea typeface="Calibri" panose="020F0502020204030204" pitchFamily="34" charset="0"/>
                <a:cs typeface="Times New Roman" panose="02020603050405020304" pitchFamily="18" charset="0"/>
              </a:rPr>
              <a:t>Ter hoogte van woning nr. 23 worden fietsenstallingen geplaatst.  </a:t>
            </a:r>
          </a:p>
          <a:p>
            <a:pPr marL="171450" indent="-171450">
              <a:lnSpc>
                <a:spcPct val="107000"/>
              </a:lnSpc>
              <a:spcAft>
                <a:spcPts val="800"/>
              </a:spcAft>
              <a:buFont typeface="Arial" panose="020B0604020202020204" pitchFamily="34" charset="0"/>
              <a:buChar char="•"/>
            </a:pPr>
            <a:r>
              <a:rPr lang="nl-BE" sz="1200" dirty="0" err="1">
                <a:latin typeface="Verdana" panose="020B0604030504040204" pitchFamily="34" charset="0"/>
                <a:ea typeface="Calibri" panose="020F0502020204030204" pitchFamily="34" charset="0"/>
                <a:cs typeface="Times New Roman" panose="02020603050405020304" pitchFamily="18" charset="0"/>
              </a:rPr>
              <a:t>Augustijnenrei</a:t>
            </a:r>
            <a:r>
              <a:rPr lang="nl-BE" sz="1200" dirty="0">
                <a:latin typeface="Verdana" panose="020B0604030504040204" pitchFamily="34" charset="0"/>
                <a:ea typeface="Calibri" panose="020F0502020204030204" pitchFamily="34" charset="0"/>
                <a:cs typeface="Times New Roman" panose="02020603050405020304" pitchFamily="18" charset="0"/>
              </a:rPr>
              <a:t>: nieuwe inrichting blijft hetzelfde als de bestaande</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Pijl: links 11">
            <a:extLst>
              <a:ext uri="{FF2B5EF4-FFF2-40B4-BE49-F238E27FC236}">
                <a16:creationId xmlns:a16="http://schemas.microsoft.com/office/drawing/2014/main" id="{1BEBFF22-2AD8-42FA-A3A3-B694DE16C3BE}"/>
              </a:ext>
            </a:extLst>
          </p:cNvPr>
          <p:cNvSpPr/>
          <p:nvPr/>
        </p:nvSpPr>
        <p:spPr>
          <a:xfrm rot="19188710">
            <a:off x="5495092" y="3368001"/>
            <a:ext cx="432048" cy="117727"/>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8794467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ampoortkwartier" id="{38EDFDE9-A92E-4F5B-B61A-516FCD58D303}" vid="{071A1B80-4953-4C36-BA98-266561B4C375}"/>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Dampoortkwartier</Template>
  <TotalTime>4450</TotalTime>
  <Words>889</Words>
  <Application>Microsoft Office PowerPoint</Application>
  <PresentationFormat>Diavoorstelling (16:10)</PresentationFormat>
  <Paragraphs>162</Paragraphs>
  <Slides>21</Slides>
  <Notes>0</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21</vt:i4>
      </vt:variant>
    </vt:vector>
  </HeadingPairs>
  <TitlesOfParts>
    <vt:vector size="27" baseType="lpstr">
      <vt:lpstr>Arial</vt:lpstr>
      <vt:lpstr>Calibri</vt:lpstr>
      <vt:lpstr>Verdana</vt:lpstr>
      <vt:lpstr>Wingdings</vt:lpstr>
      <vt:lpstr>Kantoorthema</vt:lpstr>
      <vt:lpstr>Acrobat Document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Nele Vandevoorde</dc:creator>
  <cp:lastModifiedBy>Marieke Dhaeze</cp:lastModifiedBy>
  <cp:revision>238</cp:revision>
  <cp:lastPrinted>2022-02-15T14:33:57Z</cp:lastPrinted>
  <dcterms:created xsi:type="dcterms:W3CDTF">2019-06-07T11:30:49Z</dcterms:created>
  <dcterms:modified xsi:type="dcterms:W3CDTF">2022-10-06T12:52:46Z</dcterms:modified>
</cp:coreProperties>
</file>