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4"/>
  </p:sldMasterIdLst>
  <p:notesMasterIdLst>
    <p:notesMasterId r:id="rId40"/>
  </p:notesMasterIdLst>
  <p:handoutMasterIdLst>
    <p:handoutMasterId r:id="rId41"/>
  </p:handoutMasterIdLst>
  <p:sldIdLst>
    <p:sldId id="348" r:id="rId5"/>
    <p:sldId id="411" r:id="rId6"/>
    <p:sldId id="381" r:id="rId7"/>
    <p:sldId id="412" r:id="rId8"/>
    <p:sldId id="371" r:id="rId9"/>
    <p:sldId id="379" r:id="rId10"/>
    <p:sldId id="375" r:id="rId11"/>
    <p:sldId id="380" r:id="rId12"/>
    <p:sldId id="382" r:id="rId13"/>
    <p:sldId id="383" r:id="rId14"/>
    <p:sldId id="384" r:id="rId15"/>
    <p:sldId id="386" r:id="rId16"/>
    <p:sldId id="385" r:id="rId17"/>
    <p:sldId id="388" r:id="rId18"/>
    <p:sldId id="389" r:id="rId19"/>
    <p:sldId id="390" r:id="rId20"/>
    <p:sldId id="391" r:id="rId21"/>
    <p:sldId id="393" r:id="rId22"/>
    <p:sldId id="394" r:id="rId23"/>
    <p:sldId id="396" r:id="rId24"/>
    <p:sldId id="398" r:id="rId25"/>
    <p:sldId id="399" r:id="rId26"/>
    <p:sldId id="401" r:id="rId27"/>
    <p:sldId id="400" r:id="rId28"/>
    <p:sldId id="408" r:id="rId29"/>
    <p:sldId id="407" r:id="rId30"/>
    <p:sldId id="410" r:id="rId31"/>
    <p:sldId id="409" r:id="rId32"/>
    <p:sldId id="395" r:id="rId33"/>
    <p:sldId id="378" r:id="rId34"/>
    <p:sldId id="403" r:id="rId35"/>
    <p:sldId id="404" r:id="rId36"/>
    <p:sldId id="405" r:id="rId37"/>
    <p:sldId id="406" r:id="rId38"/>
    <p:sldId id="346" r:id="rId39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useo Slab 500" panose="02000000000000000000" charset="0"/>
      <p:regular r:id="rId46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ys Jan" initials="PJ" lastIdx="34" clrIdx="0">
    <p:extLst>
      <p:ext uri="{19B8F6BF-5375-455C-9EA6-DF929625EA0E}">
        <p15:presenceInfo xmlns:p15="http://schemas.microsoft.com/office/powerpoint/2012/main" userId="S-1-5-21-3389474754-2257611210-645772286-3183" providerId="AD"/>
      </p:ext>
    </p:extLst>
  </p:cmAuthor>
  <p:cmAuthor id="2" name="Vandenbergh Jan" initials="VJ" lastIdx="2" clrIdx="1">
    <p:extLst>
      <p:ext uri="{19B8F6BF-5375-455C-9EA6-DF929625EA0E}">
        <p15:presenceInfo xmlns:p15="http://schemas.microsoft.com/office/powerpoint/2012/main" userId="S-1-5-21-3389474754-2257611210-645772286-3250" providerId="AD"/>
      </p:ext>
    </p:extLst>
  </p:cmAuthor>
  <p:cmAuthor id="3" name="van Rixtel Pauley" initials="vRP" lastIdx="3" clrIdx="2">
    <p:extLst>
      <p:ext uri="{19B8F6BF-5375-455C-9EA6-DF929625EA0E}">
        <p15:presenceInfo xmlns:p15="http://schemas.microsoft.com/office/powerpoint/2012/main" userId="S-1-5-21-3389474754-2257611210-645772286-266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83"/>
    <a:srgbClr val="5A96B5"/>
    <a:srgbClr val="5A9651"/>
    <a:srgbClr val="B8D2DF"/>
    <a:srgbClr val="EEF5F9"/>
    <a:srgbClr val="5AB583"/>
    <a:srgbClr val="3182A5"/>
    <a:srgbClr val="F8F8F8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9" autoAdjust="0"/>
    <p:restoredTop sz="82844" autoAdjust="0"/>
  </p:normalViewPr>
  <p:slideViewPr>
    <p:cSldViewPr snapToGrid="0">
      <p:cViewPr varScale="1">
        <p:scale>
          <a:sx n="71" d="100"/>
          <a:sy n="71" d="100"/>
        </p:scale>
        <p:origin x="205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88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DFB70-350A-44A4-8AE2-0441F13840C3}" type="datetime1">
              <a:rPr lang="nl-BE" smtClean="0"/>
              <a:t>9/03/2023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F69C4-4F77-469E-ABF8-39BB46CC59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6485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55F59-6F1B-45DE-B8CB-3DD67F5FB919}" type="datetime1">
              <a:rPr lang="nl-BE" smtClean="0"/>
              <a:t>9/03/2023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E5F88-AA4A-4DF9-AE5B-CE477B82E5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983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3895" algn="just">
              <a:lnSpc>
                <a:spcPct val="107000"/>
              </a:lnSpc>
              <a:spcAft>
                <a:spcPts val="6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recreatieve ontsluiting van dit landschappelijk aantrekkelijk geheel is een onlosmakelijk sociaal doel van het gebied, m.n. als recreatief wandel- en ontspanningsgebied-, als deel binnen de Brugse Groene Gordel, het geboortebos en de ligging aansluitend op de “kasteelbossen” en als plek voor natuur- en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landschapsbeleving.In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Foreest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Abdijbeke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wordt de Oost-West dreef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heropgewaardeerd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wordt een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wandellus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voorzien. Deze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wandellus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maakt maximaal gebruik van reeds aanwezige ‘paden’ en wordt indien nodig (deels) als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vlonderpad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aangelegd om de rabattenstructuur te vrijwaren en te beleven. Een infobord nabij de Oude Sint-Annadreef brengt bezoekers op de hoogte van de historische achtergrond van de locatie.</a:t>
            </a:r>
          </a:p>
          <a:p>
            <a:pPr marL="683895" algn="just">
              <a:lnSpc>
                <a:spcPct val="107000"/>
              </a:lnSpc>
              <a:spcAft>
                <a:spcPts val="6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Verder valt het plangebied gedeeltelijk binnen aanduiding van beschermd monument. Erfgoedkenmerken van de historische aanleg van het kasteelpark blijven bewaard (o.a. behoud toegangsdreef en monumentale bomen).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E5F88-AA4A-4DF9-AE5B-CE477B82E52C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7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3895" algn="just">
              <a:lnSpc>
                <a:spcPct val="107000"/>
              </a:lnSpc>
              <a:spcAft>
                <a:spcPts val="6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recreatieve ontsluiting van dit landschappelijk aantrekkelijk geheel is een onlosmakelijk sociaal doel van het gebied, m.n. als recreatief wandel- en ontspanningsgebied-, als deel binnen de Brugse Groene Gordel, het geboortebos en de ligging aansluitend op de “kasteelbossen” en als plek voor natuur- en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landschapsbeleving.In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Foreest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Abdijbeke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wordt de Oost-West dreef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heropgewaardeerd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wordt een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wandellus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voorzien. Deze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wandellus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maakt maximaal gebruik van reeds aanwezige ‘paden’ en wordt indien nodig (deels) als </a:t>
            </a:r>
            <a:r>
              <a:rPr lang="nl-B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vlonderpad</a:t>
            </a: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aangelegd om de rabattenstructuur te vrijwaren en te beleven. Een infobord nabij de Oude Sint-Annadreef brengt bezoekers op de hoogte van de historische achtergrond van de locatie.</a:t>
            </a:r>
          </a:p>
          <a:p>
            <a:pPr marL="683895" algn="just">
              <a:lnSpc>
                <a:spcPct val="107000"/>
              </a:lnSpc>
              <a:spcAft>
                <a:spcPts val="600"/>
              </a:spcAft>
            </a:pPr>
            <a:r>
              <a:rPr lang="nl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Verder valt het plangebied gedeeltelijk binnen aanduiding van beschermd monument. Erfgoedkenmerken van de historische aanleg van het kasteelpark blijven bewaard (o.a. behoud toegangsdreef en monumentale bomen).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E5F88-AA4A-4DF9-AE5B-CE477B82E52C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294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18A8248-B39F-4650-9B65-5376B1A6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0" y="0"/>
            <a:ext cx="8742335" cy="5202000"/>
          </a:xfrm>
          <a:prstGeom prst="rect">
            <a:avLst/>
          </a:prstGeom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751632" cy="5202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tabLst>
                <a:tab pos="3679825" algn="l"/>
              </a:tabLst>
              <a:defRPr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14" name="date-name-function"/>
          <p:cNvSpPr>
            <a:spLocks noGrp="1"/>
          </p:cNvSpPr>
          <p:nvPr>
            <p:ph type="body" sz="quarter" idx="11" hasCustomPrompt="1"/>
          </p:nvPr>
        </p:nvSpPr>
        <p:spPr>
          <a:xfrm>
            <a:off x="719138" y="5659201"/>
            <a:ext cx="4114306" cy="91781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05A83"/>
                </a:solidFill>
                <a:latin typeface="Museo Slab 500" panose="02000000000000000000" pitchFamily="50" charset="0"/>
              </a:defRPr>
            </a:lvl1pPr>
          </a:lstStyle>
          <a:p>
            <a:pPr lvl="0"/>
            <a:r>
              <a:rPr lang="nl-BE" dirty="0"/>
              <a:t>date-name-</a:t>
            </a:r>
            <a:r>
              <a:rPr lang="nl-BE" dirty="0" err="1"/>
              <a:t>function</a:t>
            </a:r>
            <a:endParaRPr lang="nl-BE" dirty="0"/>
          </a:p>
        </p:txBody>
      </p:sp>
      <p:pic>
        <p:nvPicPr>
          <p:cNvPr id="11" name="logo Antea Group">
            <a:extLst>
              <a:ext uri="{FF2B5EF4-FFF2-40B4-BE49-F238E27FC236}">
                <a16:creationId xmlns:a16="http://schemas.microsoft.com/office/drawing/2014/main" id="{C5EF117C-1FAD-44B9-9341-8CE51E1C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7CF1A2-9E02-4BC9-AB6C-0B0C556410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03" y="453788"/>
            <a:ext cx="6048000" cy="1836000"/>
          </a:xfrm>
          <a:prstGeom prst="rect">
            <a:avLst/>
          </a:prstGeom>
          <a:solidFill>
            <a:srgbClr val="3182A5">
              <a:alpha val="78824"/>
            </a:srgbClr>
          </a:solidFill>
        </p:spPr>
        <p:txBody>
          <a:bodyPr lIns="0" tIns="0" rIns="216000" bIns="1008000" anchor="b">
            <a:noAutofit/>
          </a:bodyPr>
          <a:lstStyle>
            <a:lvl1pPr algn="r">
              <a:defRPr sz="3600" b="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BC4BE5-23E1-44B6-81A2-957A6269A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0803" y="1294933"/>
            <a:ext cx="6040828" cy="993999"/>
          </a:xfrm>
          <a:prstGeom prst="rect">
            <a:avLst/>
          </a:prstGeom>
          <a:noFill/>
        </p:spPr>
        <p:txBody>
          <a:bodyPr lIns="0" tIns="0" rIns="216000" bIns="0" anchor="t"/>
          <a:lstStyle>
            <a:lvl1pPr marL="0" indent="0" algn="r">
              <a:buNone/>
              <a:defRPr sz="2000" b="0">
                <a:solidFill>
                  <a:srgbClr val="FFFFFF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610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0"/>
            <a:ext cx="3048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14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62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3926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21" name="Titel"/>
          <p:cNvSpPr>
            <a:spLocks noGrp="1"/>
          </p:cNvSpPr>
          <p:nvPr userDrawn="1">
            <p:ph type="title"/>
          </p:nvPr>
        </p:nvSpPr>
        <p:spPr>
          <a:xfrm>
            <a:off x="366294" y="511936"/>
            <a:ext cx="2315712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6" name="logo Antea Group">
            <a:extLst>
              <a:ext uri="{FF2B5EF4-FFF2-40B4-BE49-F238E27FC236}">
                <a16:creationId xmlns:a16="http://schemas.microsoft.com/office/drawing/2014/main" id="{08BF01D4-3DC5-4023-8B4A-0429A1ABA0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4575734"/>
            <a:ext cx="9144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14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62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3926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21" name="Titel"/>
          <p:cNvSpPr>
            <a:spLocks noGrp="1"/>
          </p:cNvSpPr>
          <p:nvPr userDrawn="1">
            <p:ph type="title" hasCustomPrompt="1"/>
          </p:nvPr>
        </p:nvSpPr>
        <p:spPr>
          <a:xfrm>
            <a:off x="708638" y="5330937"/>
            <a:ext cx="7726724" cy="7755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800" b="0" i="0" baseline="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Quote, klik om de </a:t>
            </a:r>
            <a:br>
              <a:rPr lang="nl-NL" dirty="0"/>
            </a:br>
            <a:r>
              <a:rPr lang="nl-NL" dirty="0"/>
              <a:t>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8757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301120"/>
          </a:xfrm>
          <a:prstGeom prst="rect">
            <a:avLst/>
          </a:prstGeom>
          <a:solidFill>
            <a:srgbClr val="F8F8F8"/>
          </a:solidFill>
        </p:spPr>
        <p:txBody>
          <a:bodyPr/>
          <a:lstStyle>
            <a:lvl1pPr marL="0" indent="0">
              <a:buFontTx/>
              <a:buNone/>
              <a:tabLst>
                <a:tab pos="3679825" algn="l"/>
              </a:tabLst>
              <a:defRPr sz="2000"/>
            </a:lvl1pPr>
          </a:lstStyle>
          <a:p>
            <a:r>
              <a:rPr lang="nl-NL" dirty="0"/>
              <a:t>Beeld</a:t>
            </a:r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5301119"/>
            <a:ext cx="9144000" cy="15606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8" name="Titel"/>
          <p:cNvSpPr>
            <a:spLocks noGrp="1"/>
          </p:cNvSpPr>
          <p:nvPr>
            <p:ph type="title" hasCustomPrompt="1"/>
          </p:nvPr>
        </p:nvSpPr>
        <p:spPr>
          <a:xfrm>
            <a:off x="708638" y="5693629"/>
            <a:ext cx="7726724" cy="7755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800" b="0" i="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Quote, klik om de </a:t>
            </a:r>
            <a:br>
              <a:rPr lang="nl-NL" dirty="0"/>
            </a:br>
            <a:r>
              <a:rPr lang="nl-NL" dirty="0"/>
              <a:t>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2277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5301119"/>
            <a:ext cx="9144000" cy="15606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14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62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3926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21" name="Titel"/>
          <p:cNvSpPr>
            <a:spLocks noGrp="1"/>
          </p:cNvSpPr>
          <p:nvPr userDrawn="1">
            <p:ph type="title" hasCustomPrompt="1"/>
          </p:nvPr>
        </p:nvSpPr>
        <p:spPr>
          <a:xfrm>
            <a:off x="708638" y="5693629"/>
            <a:ext cx="7726724" cy="7755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2800" b="0" i="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Quote of teambeschrijving, klik om de </a:t>
            </a:r>
            <a:br>
              <a:rPr lang="nl-NL" dirty="0"/>
            </a:br>
            <a:r>
              <a:rPr lang="nl-NL" dirty="0"/>
              <a:t>stijl te bewerken</a:t>
            </a:r>
            <a:endParaRPr lang="nl-BE" dirty="0"/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710803" y="511935"/>
            <a:ext cx="2430000" cy="3240000"/>
          </a:xfrm>
          <a:prstGeom prst="rect">
            <a:avLst/>
          </a:prstGeom>
          <a:solidFill>
            <a:srgbClr val="F8F8F8"/>
          </a:solidFill>
        </p:spPr>
        <p:txBody>
          <a:bodyPr/>
          <a:lstStyle>
            <a:lvl1pPr marL="0" indent="0">
              <a:buFontTx/>
              <a:buNone/>
              <a:tabLst>
                <a:tab pos="3679825" algn="l"/>
              </a:tabLst>
              <a:defRPr sz="2000"/>
            </a:lvl1pPr>
          </a:lstStyle>
          <a:p>
            <a:r>
              <a:rPr lang="nl-NL" dirty="0"/>
              <a:t>Portret</a:t>
            </a:r>
            <a:endParaRPr lang="nl-BE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1" hasCustomPrompt="1"/>
          </p:nvPr>
        </p:nvSpPr>
        <p:spPr>
          <a:xfrm>
            <a:off x="3347863" y="511935"/>
            <a:ext cx="2430000" cy="3240000"/>
          </a:xfrm>
          <a:prstGeom prst="rect">
            <a:avLst/>
          </a:prstGeom>
          <a:solidFill>
            <a:srgbClr val="F8F8F8"/>
          </a:solidFill>
        </p:spPr>
        <p:txBody>
          <a:bodyPr/>
          <a:lstStyle>
            <a:lvl1pPr marL="0" indent="0">
              <a:buFontTx/>
              <a:buNone/>
              <a:tabLst>
                <a:tab pos="3679825" algn="l"/>
              </a:tabLst>
              <a:defRPr sz="2000"/>
            </a:lvl1pPr>
          </a:lstStyle>
          <a:p>
            <a:r>
              <a:rPr lang="nl-NL" dirty="0"/>
              <a:t>Portret</a:t>
            </a:r>
            <a:endParaRPr lang="nl-BE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6000600" y="511935"/>
            <a:ext cx="2430000" cy="3240000"/>
          </a:xfrm>
          <a:prstGeom prst="rect">
            <a:avLst/>
          </a:prstGeom>
          <a:solidFill>
            <a:srgbClr val="F8F8F8"/>
          </a:solidFill>
        </p:spPr>
        <p:txBody>
          <a:bodyPr/>
          <a:lstStyle>
            <a:lvl1pPr marL="0" indent="0">
              <a:buFontTx/>
              <a:buNone/>
              <a:tabLst>
                <a:tab pos="3679825" algn="l"/>
              </a:tabLst>
              <a:defRPr sz="2000"/>
            </a:lvl1pPr>
          </a:lstStyle>
          <a:p>
            <a:r>
              <a:rPr lang="nl-NL" dirty="0"/>
              <a:t>Portret</a:t>
            </a:r>
            <a:endParaRPr lang="nl-BE" dirty="0"/>
          </a:p>
        </p:txBody>
      </p:sp>
      <p:sp>
        <p:nvSpPr>
          <p:cNvPr id="10" name="date-name-function"/>
          <p:cNvSpPr>
            <a:spLocks noGrp="1"/>
          </p:cNvSpPr>
          <p:nvPr>
            <p:ph type="body" sz="quarter" idx="13" hasCustomPrompt="1"/>
          </p:nvPr>
        </p:nvSpPr>
        <p:spPr>
          <a:xfrm>
            <a:off x="708638" y="4085310"/>
            <a:ext cx="2430000" cy="4721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005A83"/>
                </a:solidFill>
                <a:latin typeface="Museo Slab 500" panose="02000000000000000000" pitchFamily="50" charset="0"/>
              </a:defRPr>
            </a:lvl1pPr>
          </a:lstStyle>
          <a:p>
            <a:pPr lvl="0"/>
            <a:r>
              <a:rPr lang="nl-BE" dirty="0"/>
              <a:t>name-</a:t>
            </a:r>
            <a:r>
              <a:rPr lang="nl-BE" dirty="0" err="1"/>
              <a:t>function</a:t>
            </a:r>
            <a:endParaRPr lang="nl-BE" dirty="0"/>
          </a:p>
        </p:txBody>
      </p:sp>
      <p:sp>
        <p:nvSpPr>
          <p:cNvPr id="13" name="date-name-function"/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085310"/>
            <a:ext cx="2430000" cy="4721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005A83"/>
                </a:solidFill>
                <a:latin typeface="Museo Slab 500" panose="02000000000000000000" pitchFamily="50" charset="0"/>
              </a:defRPr>
            </a:lvl1pPr>
          </a:lstStyle>
          <a:p>
            <a:pPr lvl="0"/>
            <a:r>
              <a:rPr lang="nl-BE" dirty="0"/>
              <a:t>name-</a:t>
            </a:r>
            <a:r>
              <a:rPr lang="nl-BE" dirty="0" err="1"/>
              <a:t>function</a:t>
            </a:r>
            <a:endParaRPr lang="nl-BE" dirty="0"/>
          </a:p>
        </p:txBody>
      </p:sp>
      <p:sp>
        <p:nvSpPr>
          <p:cNvPr id="16" name="date-name-function"/>
          <p:cNvSpPr>
            <a:spLocks noGrp="1"/>
          </p:cNvSpPr>
          <p:nvPr>
            <p:ph type="body" sz="quarter" idx="15" hasCustomPrompt="1"/>
          </p:nvPr>
        </p:nvSpPr>
        <p:spPr>
          <a:xfrm>
            <a:off x="6000600" y="4085310"/>
            <a:ext cx="2430000" cy="4721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005A83"/>
                </a:solidFill>
                <a:latin typeface="Museo Slab 500" panose="02000000000000000000" pitchFamily="50" charset="0"/>
              </a:defRPr>
            </a:lvl1pPr>
          </a:lstStyle>
          <a:p>
            <a:pPr lvl="0"/>
            <a:r>
              <a:rPr lang="nl-BE" dirty="0"/>
              <a:t>name-</a:t>
            </a:r>
            <a:r>
              <a:rPr lang="nl-BE" dirty="0" err="1"/>
              <a:t>function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761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voor afbeelding 1024 7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F8F8"/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7DAC7920-A136-4CCD-9DF7-C556903D2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959" y="390698"/>
            <a:ext cx="7471350" cy="698944"/>
          </a:xfrm>
          <a:custGeom>
            <a:avLst/>
            <a:gdLst>
              <a:gd name="connsiteX0" fmla="*/ 0 w 7471350"/>
              <a:gd name="connsiteY0" fmla="*/ 0 h 698944"/>
              <a:gd name="connsiteX1" fmla="*/ 7471350 w 7471350"/>
              <a:gd name="connsiteY1" fmla="*/ 0 h 698944"/>
              <a:gd name="connsiteX2" fmla="*/ 7471350 w 7471350"/>
              <a:gd name="connsiteY2" fmla="*/ 273812 h 698944"/>
              <a:gd name="connsiteX3" fmla="*/ 7462714 w 7471350"/>
              <a:gd name="connsiteY3" fmla="*/ 359483 h 698944"/>
              <a:gd name="connsiteX4" fmla="*/ 7131889 w 7471350"/>
              <a:gd name="connsiteY4" fmla="*/ 690308 h 698944"/>
              <a:gd name="connsiteX5" fmla="*/ 7046217 w 7471350"/>
              <a:gd name="connsiteY5" fmla="*/ 698944 h 698944"/>
              <a:gd name="connsiteX6" fmla="*/ 0 w 7471350"/>
              <a:gd name="connsiteY6" fmla="*/ 698944 h 69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1350" h="698944">
                <a:moveTo>
                  <a:pt x="0" y="0"/>
                </a:moveTo>
                <a:lnTo>
                  <a:pt x="7471350" y="0"/>
                </a:lnTo>
                <a:lnTo>
                  <a:pt x="7471350" y="273812"/>
                </a:lnTo>
                <a:lnTo>
                  <a:pt x="7462714" y="359483"/>
                </a:lnTo>
                <a:cubicBezTo>
                  <a:pt x="7428734" y="525538"/>
                  <a:pt x="7297944" y="656328"/>
                  <a:pt x="7131889" y="690308"/>
                </a:cubicBezTo>
                <a:lnTo>
                  <a:pt x="7046217" y="698944"/>
                </a:lnTo>
                <a:lnTo>
                  <a:pt x="0" y="698944"/>
                </a:lnTo>
                <a:close/>
              </a:path>
            </a:pathLst>
          </a:custGeom>
          <a:solidFill>
            <a:srgbClr val="005A83"/>
          </a:solidFill>
        </p:spPr>
        <p:txBody>
          <a:bodyPr wrap="square" lIns="432000" tIns="0" rIns="0" bIns="0" anchor="ctr" anchorCtr="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647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6FA463FB-2E51-4FFA-B879-D0BF4663F52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77431"/>
            <a:ext cx="7746310" cy="712211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sp>
        <p:nvSpPr>
          <p:cNvPr id="17" name="Tijdelijke aanduiding voor afbeelding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59179" cy="6858000"/>
          </a:xfrm>
          <a:custGeom>
            <a:avLst/>
            <a:gdLst>
              <a:gd name="connsiteX0" fmla="*/ 0 w 9012238"/>
              <a:gd name="connsiteY0" fmla="*/ 0 h 6858000"/>
              <a:gd name="connsiteX1" fmla="*/ 9012238 w 9012238"/>
              <a:gd name="connsiteY1" fmla="*/ 0 h 6858000"/>
              <a:gd name="connsiteX2" fmla="*/ 9012238 w 9012238"/>
              <a:gd name="connsiteY2" fmla="*/ 377430 h 6858000"/>
              <a:gd name="connsiteX3" fmla="*/ 8358365 w 9012238"/>
              <a:gd name="connsiteY3" fmla="*/ 377430 h 6858000"/>
              <a:gd name="connsiteX4" fmla="*/ 6859618 w 9012238"/>
              <a:gd name="connsiteY4" fmla="*/ 377430 h 6858000"/>
              <a:gd name="connsiteX5" fmla="*/ 5789449 w 9012238"/>
              <a:gd name="connsiteY5" fmla="*/ 377430 h 6858000"/>
              <a:gd name="connsiteX6" fmla="*/ 4881749 w 9012238"/>
              <a:gd name="connsiteY6" fmla="*/ 377430 h 6858000"/>
              <a:gd name="connsiteX7" fmla="*/ 3811580 w 9012238"/>
              <a:gd name="connsiteY7" fmla="*/ 377430 h 6858000"/>
              <a:gd name="connsiteX8" fmla="*/ 2312832 w 9012238"/>
              <a:gd name="connsiteY8" fmla="*/ 377430 h 6858000"/>
              <a:gd name="connsiteX9" fmla="*/ 334963 w 9012238"/>
              <a:gd name="connsiteY9" fmla="*/ 377430 h 6858000"/>
              <a:gd name="connsiteX10" fmla="*/ 334963 w 9012238"/>
              <a:gd name="connsiteY10" fmla="*/ 1089641 h 6858000"/>
              <a:gd name="connsiteX11" fmla="*/ 2312832 w 9012238"/>
              <a:gd name="connsiteY11" fmla="*/ 1089641 h 6858000"/>
              <a:gd name="connsiteX12" fmla="*/ 3811580 w 9012238"/>
              <a:gd name="connsiteY12" fmla="*/ 1089641 h 6858000"/>
              <a:gd name="connsiteX13" fmla="*/ 4408940 w 9012238"/>
              <a:gd name="connsiteY13" fmla="*/ 1089641 h 6858000"/>
              <a:gd name="connsiteX14" fmla="*/ 4408951 w 9012238"/>
              <a:gd name="connsiteY14" fmla="*/ 1089641 h 6858000"/>
              <a:gd name="connsiteX15" fmla="*/ 4408957 w 9012238"/>
              <a:gd name="connsiteY15" fmla="*/ 1089641 h 6858000"/>
              <a:gd name="connsiteX16" fmla="*/ 5789449 w 9012238"/>
              <a:gd name="connsiteY16" fmla="*/ 1089641 h 6858000"/>
              <a:gd name="connsiteX17" fmla="*/ 6386809 w 9012238"/>
              <a:gd name="connsiteY17" fmla="*/ 1089641 h 6858000"/>
              <a:gd name="connsiteX18" fmla="*/ 6386820 w 9012238"/>
              <a:gd name="connsiteY18" fmla="*/ 1089641 h 6858000"/>
              <a:gd name="connsiteX19" fmla="*/ 6386826 w 9012238"/>
              <a:gd name="connsiteY19" fmla="*/ 1089641 h 6858000"/>
              <a:gd name="connsiteX20" fmla="*/ 7885556 w 9012238"/>
              <a:gd name="connsiteY20" fmla="*/ 1089641 h 6858000"/>
              <a:gd name="connsiteX21" fmla="*/ 7885568 w 9012238"/>
              <a:gd name="connsiteY21" fmla="*/ 1089641 h 6858000"/>
              <a:gd name="connsiteX22" fmla="*/ 9012238 w 9012238"/>
              <a:gd name="connsiteY22" fmla="*/ 1089641 h 6858000"/>
              <a:gd name="connsiteX23" fmla="*/ 9012238 w 9012238"/>
              <a:gd name="connsiteY23" fmla="*/ 3429000 h 6858000"/>
              <a:gd name="connsiteX24" fmla="*/ 9012238 w 9012238"/>
              <a:gd name="connsiteY24" fmla="*/ 6858000 h 6858000"/>
              <a:gd name="connsiteX25" fmla="*/ 0 w 9012238"/>
              <a:gd name="connsiteY25" fmla="*/ 6858000 h 6858000"/>
              <a:gd name="connsiteX26" fmla="*/ 0 w 9012238"/>
              <a:gd name="connsiteY2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012238" h="6858000">
                <a:moveTo>
                  <a:pt x="0" y="0"/>
                </a:moveTo>
                <a:lnTo>
                  <a:pt x="9012238" y="0"/>
                </a:lnTo>
                <a:lnTo>
                  <a:pt x="9012238" y="377430"/>
                </a:lnTo>
                <a:lnTo>
                  <a:pt x="8358365" y="377430"/>
                </a:lnTo>
                <a:lnTo>
                  <a:pt x="6859618" y="377430"/>
                </a:lnTo>
                <a:lnTo>
                  <a:pt x="5789449" y="377430"/>
                </a:lnTo>
                <a:lnTo>
                  <a:pt x="4881749" y="377430"/>
                </a:lnTo>
                <a:lnTo>
                  <a:pt x="3811580" y="377430"/>
                </a:lnTo>
                <a:lnTo>
                  <a:pt x="2312832" y="377430"/>
                </a:lnTo>
                <a:lnTo>
                  <a:pt x="334963" y="377430"/>
                </a:lnTo>
                <a:lnTo>
                  <a:pt x="334963" y="1089641"/>
                </a:lnTo>
                <a:lnTo>
                  <a:pt x="2312832" y="1089641"/>
                </a:lnTo>
                <a:lnTo>
                  <a:pt x="3811580" y="1089641"/>
                </a:lnTo>
                <a:lnTo>
                  <a:pt x="4408940" y="1089641"/>
                </a:lnTo>
                <a:lnTo>
                  <a:pt x="4408951" y="1089641"/>
                </a:lnTo>
                <a:lnTo>
                  <a:pt x="4408957" y="1089641"/>
                </a:lnTo>
                <a:lnTo>
                  <a:pt x="5789449" y="1089641"/>
                </a:lnTo>
                <a:lnTo>
                  <a:pt x="6386809" y="1089641"/>
                </a:lnTo>
                <a:lnTo>
                  <a:pt x="6386820" y="1089641"/>
                </a:lnTo>
                <a:lnTo>
                  <a:pt x="6386826" y="1089641"/>
                </a:lnTo>
                <a:lnTo>
                  <a:pt x="7885556" y="1089641"/>
                </a:lnTo>
                <a:lnTo>
                  <a:pt x="7885568" y="1089641"/>
                </a:lnTo>
                <a:lnTo>
                  <a:pt x="9012238" y="1089641"/>
                </a:lnTo>
                <a:lnTo>
                  <a:pt x="9012238" y="3429000"/>
                </a:lnTo>
                <a:lnTo>
                  <a:pt x="9012238" y="6858000"/>
                </a:lnTo>
                <a:lnTo>
                  <a:pt x="0" y="6858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10" name="Titel"/>
          <p:cNvSpPr>
            <a:spLocks noGrp="1"/>
          </p:cNvSpPr>
          <p:nvPr>
            <p:ph type="title" hasCustomPrompt="1"/>
          </p:nvPr>
        </p:nvSpPr>
        <p:spPr>
          <a:xfrm>
            <a:off x="708638" y="539637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 einde</a:t>
            </a:r>
            <a:endParaRPr lang="nl-BE" dirty="0"/>
          </a:p>
        </p:txBody>
      </p:sp>
      <p:pic>
        <p:nvPicPr>
          <p:cNvPr id="7" name="logo Antea Group">
            <a:extLst>
              <a:ext uri="{FF2B5EF4-FFF2-40B4-BE49-F238E27FC236}">
                <a16:creationId xmlns:a16="http://schemas.microsoft.com/office/drawing/2014/main" id="{AEB05316-E8F5-41C5-8197-C8A7116AD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1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58" userDrawn="1">
          <p15:clr>
            <a:srgbClr val="FBAE40"/>
          </p15:clr>
        </p15:guide>
        <p15:guide id="3" pos="44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543D6C00-4618-4141-A75D-169DEDDE5E6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77431"/>
            <a:ext cx="7746309" cy="712211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sp>
        <p:nvSpPr>
          <p:cNvPr id="13" name="Rechthoek 12" hidden="1"/>
          <p:cNvSpPr/>
          <p:nvPr userDrawn="1"/>
        </p:nvSpPr>
        <p:spPr>
          <a:xfrm>
            <a:off x="0" y="1"/>
            <a:ext cx="6759179" cy="3424075"/>
          </a:xfrm>
          <a:prstGeom prst="rect">
            <a:avLst/>
          </a:prstGeom>
          <a:solidFill>
            <a:srgbClr val="007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7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8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9179" cy="3429000"/>
          </a:xfrm>
          <a:custGeom>
            <a:avLst/>
            <a:gdLst>
              <a:gd name="connsiteX0" fmla="*/ 0 w 9012238"/>
              <a:gd name="connsiteY0" fmla="*/ 0 h 3429000"/>
              <a:gd name="connsiteX1" fmla="*/ 9012238 w 9012238"/>
              <a:gd name="connsiteY1" fmla="*/ 0 h 3429000"/>
              <a:gd name="connsiteX2" fmla="*/ 9012238 w 9012238"/>
              <a:gd name="connsiteY2" fmla="*/ 377430 h 3429000"/>
              <a:gd name="connsiteX3" fmla="*/ 8358365 w 9012238"/>
              <a:gd name="connsiteY3" fmla="*/ 377430 h 3429000"/>
              <a:gd name="connsiteX4" fmla="*/ 6859618 w 9012238"/>
              <a:gd name="connsiteY4" fmla="*/ 377430 h 3429000"/>
              <a:gd name="connsiteX5" fmla="*/ 5789449 w 9012238"/>
              <a:gd name="connsiteY5" fmla="*/ 377430 h 3429000"/>
              <a:gd name="connsiteX6" fmla="*/ 4881749 w 9012238"/>
              <a:gd name="connsiteY6" fmla="*/ 377430 h 3429000"/>
              <a:gd name="connsiteX7" fmla="*/ 3811580 w 9012238"/>
              <a:gd name="connsiteY7" fmla="*/ 377430 h 3429000"/>
              <a:gd name="connsiteX8" fmla="*/ 2312832 w 9012238"/>
              <a:gd name="connsiteY8" fmla="*/ 377430 h 3429000"/>
              <a:gd name="connsiteX9" fmla="*/ 334963 w 9012238"/>
              <a:gd name="connsiteY9" fmla="*/ 377430 h 3429000"/>
              <a:gd name="connsiteX10" fmla="*/ 334963 w 9012238"/>
              <a:gd name="connsiteY10" fmla="*/ 1089641 h 3429000"/>
              <a:gd name="connsiteX11" fmla="*/ 2312832 w 9012238"/>
              <a:gd name="connsiteY11" fmla="*/ 1089641 h 3429000"/>
              <a:gd name="connsiteX12" fmla="*/ 3811580 w 9012238"/>
              <a:gd name="connsiteY12" fmla="*/ 1089641 h 3429000"/>
              <a:gd name="connsiteX13" fmla="*/ 4408940 w 9012238"/>
              <a:gd name="connsiteY13" fmla="*/ 1089641 h 3429000"/>
              <a:gd name="connsiteX14" fmla="*/ 4408951 w 9012238"/>
              <a:gd name="connsiteY14" fmla="*/ 1089641 h 3429000"/>
              <a:gd name="connsiteX15" fmla="*/ 4408957 w 9012238"/>
              <a:gd name="connsiteY15" fmla="*/ 1089641 h 3429000"/>
              <a:gd name="connsiteX16" fmla="*/ 5789449 w 9012238"/>
              <a:gd name="connsiteY16" fmla="*/ 1089641 h 3429000"/>
              <a:gd name="connsiteX17" fmla="*/ 6386809 w 9012238"/>
              <a:gd name="connsiteY17" fmla="*/ 1089641 h 3429000"/>
              <a:gd name="connsiteX18" fmla="*/ 6386820 w 9012238"/>
              <a:gd name="connsiteY18" fmla="*/ 1089641 h 3429000"/>
              <a:gd name="connsiteX19" fmla="*/ 6386826 w 9012238"/>
              <a:gd name="connsiteY19" fmla="*/ 1089641 h 3429000"/>
              <a:gd name="connsiteX20" fmla="*/ 7885556 w 9012238"/>
              <a:gd name="connsiteY20" fmla="*/ 1089641 h 3429000"/>
              <a:gd name="connsiteX21" fmla="*/ 7885568 w 9012238"/>
              <a:gd name="connsiteY21" fmla="*/ 1089641 h 3429000"/>
              <a:gd name="connsiteX22" fmla="*/ 9012238 w 9012238"/>
              <a:gd name="connsiteY22" fmla="*/ 1089641 h 3429000"/>
              <a:gd name="connsiteX23" fmla="*/ 9012238 w 9012238"/>
              <a:gd name="connsiteY23" fmla="*/ 3429000 h 3429000"/>
              <a:gd name="connsiteX24" fmla="*/ 0 w 9012238"/>
              <a:gd name="connsiteY2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12238" h="3429000">
                <a:moveTo>
                  <a:pt x="0" y="0"/>
                </a:moveTo>
                <a:lnTo>
                  <a:pt x="9012238" y="0"/>
                </a:lnTo>
                <a:lnTo>
                  <a:pt x="9012238" y="377430"/>
                </a:lnTo>
                <a:lnTo>
                  <a:pt x="8358365" y="377430"/>
                </a:lnTo>
                <a:lnTo>
                  <a:pt x="6859618" y="377430"/>
                </a:lnTo>
                <a:lnTo>
                  <a:pt x="5789449" y="377430"/>
                </a:lnTo>
                <a:lnTo>
                  <a:pt x="4881749" y="377430"/>
                </a:lnTo>
                <a:lnTo>
                  <a:pt x="3811580" y="377430"/>
                </a:lnTo>
                <a:lnTo>
                  <a:pt x="2312832" y="377430"/>
                </a:lnTo>
                <a:lnTo>
                  <a:pt x="334963" y="377430"/>
                </a:lnTo>
                <a:lnTo>
                  <a:pt x="334963" y="1089641"/>
                </a:lnTo>
                <a:lnTo>
                  <a:pt x="2312832" y="1089641"/>
                </a:lnTo>
                <a:lnTo>
                  <a:pt x="3811580" y="1089641"/>
                </a:lnTo>
                <a:lnTo>
                  <a:pt x="4408940" y="1089641"/>
                </a:lnTo>
                <a:cubicBezTo>
                  <a:pt x="4408944" y="1089641"/>
                  <a:pt x="4408948" y="1089641"/>
                  <a:pt x="4408951" y="1089641"/>
                </a:cubicBezTo>
                <a:lnTo>
                  <a:pt x="4408957" y="1089641"/>
                </a:lnTo>
                <a:lnTo>
                  <a:pt x="5789449" y="1089641"/>
                </a:lnTo>
                <a:lnTo>
                  <a:pt x="6386809" y="1089641"/>
                </a:lnTo>
                <a:lnTo>
                  <a:pt x="6386820" y="1089641"/>
                </a:lnTo>
                <a:lnTo>
                  <a:pt x="6386826" y="1089641"/>
                </a:lnTo>
                <a:lnTo>
                  <a:pt x="7885556" y="1089641"/>
                </a:lnTo>
                <a:cubicBezTo>
                  <a:pt x="7885561" y="1089641"/>
                  <a:pt x="7885565" y="1089641"/>
                  <a:pt x="7885568" y="1089641"/>
                </a:cubicBezTo>
                <a:lnTo>
                  <a:pt x="9012238" y="1089641"/>
                </a:lnTo>
                <a:lnTo>
                  <a:pt x="9012238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708423" y="3717925"/>
            <a:ext cx="6050756" cy="2806700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4" name="logo Antea Group">
            <a:extLst>
              <a:ext uri="{FF2B5EF4-FFF2-40B4-BE49-F238E27FC236}">
                <a16:creationId xmlns:a16="http://schemas.microsoft.com/office/drawing/2014/main" id="{65D90936-6ECF-4B08-99DE-23D45A28A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  <p:sp>
        <p:nvSpPr>
          <p:cNvPr id="16" name="Titel">
            <a:extLst>
              <a:ext uri="{FF2B5EF4-FFF2-40B4-BE49-F238E27FC236}">
                <a16:creationId xmlns:a16="http://schemas.microsoft.com/office/drawing/2014/main" id="{49F13672-73F1-46E2-AAB4-D28BBED15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423" y="547257"/>
            <a:ext cx="639138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 einde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8591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58" userDrawn="1">
          <p15:clr>
            <a:srgbClr val="FBAE40"/>
          </p15:clr>
        </p15:guide>
        <p15:guide id="3" pos="44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ort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5BF6549-CC43-4E78-8338-8140116B7DA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77431"/>
            <a:ext cx="7746310" cy="712211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pic>
        <p:nvPicPr>
          <p:cNvPr id="7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8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29" name="Tijdelijke aanduiding voor afbeelding 28"/>
          <p:cNvSpPr>
            <a:spLocks noGrp="1"/>
          </p:cNvSpPr>
          <p:nvPr>
            <p:ph type="pic" sz="quarter" idx="12"/>
          </p:nvPr>
        </p:nvSpPr>
        <p:spPr>
          <a:xfrm>
            <a:off x="-966" y="1"/>
            <a:ext cx="2391966" cy="6857999"/>
          </a:xfrm>
          <a:custGeom>
            <a:avLst/>
            <a:gdLst>
              <a:gd name="connsiteX0" fmla="*/ 0 w 3189288"/>
              <a:gd name="connsiteY0" fmla="*/ 0 h 6857999"/>
              <a:gd name="connsiteX1" fmla="*/ 3189288 w 3189288"/>
              <a:gd name="connsiteY1" fmla="*/ 0 h 6857999"/>
              <a:gd name="connsiteX2" fmla="*/ 3189288 w 3189288"/>
              <a:gd name="connsiteY2" fmla="*/ 377430 h 6857999"/>
              <a:gd name="connsiteX3" fmla="*/ 2312832 w 3189288"/>
              <a:gd name="connsiteY3" fmla="*/ 377430 h 6857999"/>
              <a:gd name="connsiteX4" fmla="*/ 334963 w 3189288"/>
              <a:gd name="connsiteY4" fmla="*/ 377430 h 6857999"/>
              <a:gd name="connsiteX5" fmla="*/ 334963 w 3189288"/>
              <a:gd name="connsiteY5" fmla="*/ 1089641 h 6857999"/>
              <a:gd name="connsiteX6" fmla="*/ 2312832 w 3189288"/>
              <a:gd name="connsiteY6" fmla="*/ 1089641 h 6857999"/>
              <a:gd name="connsiteX7" fmla="*/ 3189288 w 3189288"/>
              <a:gd name="connsiteY7" fmla="*/ 1089641 h 6857999"/>
              <a:gd name="connsiteX8" fmla="*/ 3189288 w 3189288"/>
              <a:gd name="connsiteY8" fmla="*/ 1580841 h 6857999"/>
              <a:gd name="connsiteX9" fmla="*/ 3189288 w 3189288"/>
              <a:gd name="connsiteY9" fmla="*/ 1914524 h 6857999"/>
              <a:gd name="connsiteX10" fmla="*/ 3189288 w 3189288"/>
              <a:gd name="connsiteY10" fmla="*/ 3429000 h 6857999"/>
              <a:gd name="connsiteX11" fmla="*/ 3189288 w 3189288"/>
              <a:gd name="connsiteY11" fmla="*/ 6857999 h 6857999"/>
              <a:gd name="connsiteX12" fmla="*/ 9525 w 3189288"/>
              <a:gd name="connsiteY12" fmla="*/ 6857999 h 6857999"/>
              <a:gd name="connsiteX13" fmla="*/ 9525 w 3189288"/>
              <a:gd name="connsiteY13" fmla="*/ 3429000 h 6857999"/>
              <a:gd name="connsiteX14" fmla="*/ 0 w 3189288"/>
              <a:gd name="connsiteY14" fmla="*/ 3429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9288" h="6857999">
                <a:moveTo>
                  <a:pt x="0" y="0"/>
                </a:moveTo>
                <a:lnTo>
                  <a:pt x="3189288" y="0"/>
                </a:lnTo>
                <a:lnTo>
                  <a:pt x="3189288" y="377430"/>
                </a:lnTo>
                <a:lnTo>
                  <a:pt x="2312832" y="377430"/>
                </a:lnTo>
                <a:lnTo>
                  <a:pt x="334963" y="377430"/>
                </a:lnTo>
                <a:lnTo>
                  <a:pt x="334963" y="1089641"/>
                </a:lnTo>
                <a:lnTo>
                  <a:pt x="2312832" y="1089641"/>
                </a:lnTo>
                <a:lnTo>
                  <a:pt x="3189288" y="1089641"/>
                </a:lnTo>
                <a:lnTo>
                  <a:pt x="3189288" y="1580841"/>
                </a:lnTo>
                <a:lnTo>
                  <a:pt x="3189288" y="1914524"/>
                </a:lnTo>
                <a:lnTo>
                  <a:pt x="3189288" y="3429000"/>
                </a:lnTo>
                <a:lnTo>
                  <a:pt x="3189288" y="6857999"/>
                </a:lnTo>
                <a:lnTo>
                  <a:pt x="9525" y="6857999"/>
                </a:lnTo>
                <a:lnTo>
                  <a:pt x="9525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31" name="Titel"/>
          <p:cNvSpPr>
            <a:spLocks noGrp="1"/>
          </p:cNvSpPr>
          <p:nvPr>
            <p:ph type="title" hasCustomPrompt="1"/>
          </p:nvPr>
        </p:nvSpPr>
        <p:spPr>
          <a:xfrm>
            <a:off x="700326" y="539636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 hoofdstuk</a:t>
            </a:r>
            <a:endParaRPr lang="nl-BE" dirty="0"/>
          </a:p>
        </p:txBody>
      </p:sp>
      <p:sp>
        <p:nvSpPr>
          <p:cNvPr id="34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8275" y="1809737"/>
            <a:ext cx="4944335" cy="4714888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2598276" y="1387031"/>
            <a:ext cx="4944335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>
                <a:solidFill>
                  <a:srgbClr val="005A83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pic>
        <p:nvPicPr>
          <p:cNvPr id="10" name="logo Antea Group">
            <a:extLst>
              <a:ext uri="{FF2B5EF4-FFF2-40B4-BE49-F238E27FC236}">
                <a16:creationId xmlns:a16="http://schemas.microsoft.com/office/drawing/2014/main" id="{1A0E917D-D185-4F16-BBA5-16B8211B2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76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58" userDrawn="1">
          <p15:clr>
            <a:srgbClr val="FBAE40"/>
          </p15:clr>
        </p15:guide>
        <p15:guide id="3" pos="44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8BBDB82-BBAE-419B-A11C-0AFB100D78C7}"/>
              </a:ext>
            </a:extLst>
          </p:cNvPr>
          <p:cNvSpPr>
            <a:spLocks noChangeAspect="1"/>
          </p:cNvSpPr>
          <p:nvPr userDrawn="1"/>
        </p:nvSpPr>
        <p:spPr>
          <a:xfrm>
            <a:off x="257694" y="390698"/>
            <a:ext cx="7488615" cy="698944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pic>
        <p:nvPicPr>
          <p:cNvPr id="16" name="logo Antea Group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  <p:pic>
        <p:nvPicPr>
          <p:cNvPr id="10" name="soli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17" name="Titel"/>
          <p:cNvSpPr>
            <a:spLocks noGrp="1"/>
          </p:cNvSpPr>
          <p:nvPr>
            <p:ph type="title" hasCustomPrompt="1"/>
          </p:nvPr>
        </p:nvSpPr>
        <p:spPr>
          <a:xfrm>
            <a:off x="710804" y="546271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</a:t>
            </a:r>
            <a:endParaRPr lang="nl-BE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10804" y="1821389"/>
            <a:ext cx="6824678" cy="4703237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710804" y="1387031"/>
            <a:ext cx="5210951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>
                <a:solidFill>
                  <a:srgbClr val="005A83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2761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448" userDrawn="1">
          <p15:clr>
            <a:srgbClr val="FBAE40"/>
          </p15:clr>
        </p15:guide>
        <p15:guide id="5" pos="47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C037878C-219E-4A64-947B-47788DD758A2}"/>
              </a:ext>
            </a:extLst>
          </p:cNvPr>
          <p:cNvSpPr>
            <a:spLocks noChangeAspect="1"/>
          </p:cNvSpPr>
          <p:nvPr userDrawn="1"/>
        </p:nvSpPr>
        <p:spPr>
          <a:xfrm>
            <a:off x="257694" y="390698"/>
            <a:ext cx="7488615" cy="698944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pic>
        <p:nvPicPr>
          <p:cNvPr id="10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17" name="Titel"/>
          <p:cNvSpPr>
            <a:spLocks noGrp="1"/>
          </p:cNvSpPr>
          <p:nvPr>
            <p:ph type="title" hasCustomPrompt="1"/>
          </p:nvPr>
        </p:nvSpPr>
        <p:spPr>
          <a:xfrm>
            <a:off x="710803" y="539636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</a:t>
            </a:r>
            <a:endParaRPr lang="nl-BE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4233004" y="1809738"/>
            <a:ext cx="3299400" cy="4703975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710803" y="1821389"/>
            <a:ext cx="3308747" cy="4692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710804" y="1387031"/>
            <a:ext cx="5210951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>
                <a:solidFill>
                  <a:srgbClr val="005A83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pic>
        <p:nvPicPr>
          <p:cNvPr id="11" name="logo Antea Group">
            <a:extLst>
              <a:ext uri="{FF2B5EF4-FFF2-40B4-BE49-F238E27FC236}">
                <a16:creationId xmlns:a16="http://schemas.microsoft.com/office/drawing/2014/main" id="{B05D8B0E-C97B-4521-9A78-D54FF34911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3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448" userDrawn="1">
          <p15:clr>
            <a:srgbClr val="FBAE40"/>
          </p15:clr>
        </p15:guide>
        <p15:guide id="5" pos="488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73439CB9-6DB0-4D0A-A43F-CF272C42FF6B}"/>
              </a:ext>
            </a:extLst>
          </p:cNvPr>
          <p:cNvSpPr>
            <a:spLocks noChangeAspect="1"/>
          </p:cNvSpPr>
          <p:nvPr userDrawn="1"/>
        </p:nvSpPr>
        <p:spPr>
          <a:xfrm>
            <a:off x="257694" y="390698"/>
            <a:ext cx="7488615" cy="698944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pic>
        <p:nvPicPr>
          <p:cNvPr id="10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17" name="Titel"/>
          <p:cNvSpPr>
            <a:spLocks noGrp="1"/>
          </p:cNvSpPr>
          <p:nvPr>
            <p:ph type="title" hasCustomPrompt="1"/>
          </p:nvPr>
        </p:nvSpPr>
        <p:spPr>
          <a:xfrm>
            <a:off x="710804" y="546271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Dia titel</a:t>
            </a:r>
            <a:endParaRPr lang="nl-BE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10804" y="1821389"/>
            <a:ext cx="3299400" cy="4703237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4233004" y="1810476"/>
            <a:ext cx="3299400" cy="4703237"/>
          </a:xfrm>
          <a:prstGeom prst="rect">
            <a:avLst/>
          </a:prstGeom>
        </p:spPr>
        <p:txBody>
          <a:bodyPr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1800"/>
            </a:lvl2pPr>
            <a:lvl3pPr>
              <a:buClr>
                <a:srgbClr val="005A83"/>
              </a:buClr>
              <a:defRPr sz="1800"/>
            </a:lvl3pPr>
            <a:lvl4pPr>
              <a:buClr>
                <a:srgbClr val="005A83"/>
              </a:buClr>
              <a:defRPr sz="1800"/>
            </a:lvl4pPr>
            <a:lvl5pPr>
              <a:buClr>
                <a:srgbClr val="005A83"/>
              </a:buCl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0804" y="1387031"/>
            <a:ext cx="5210951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>
                <a:solidFill>
                  <a:srgbClr val="005A83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pic>
        <p:nvPicPr>
          <p:cNvPr id="11" name="logo Antea Group">
            <a:extLst>
              <a:ext uri="{FF2B5EF4-FFF2-40B4-BE49-F238E27FC236}">
                <a16:creationId xmlns:a16="http://schemas.microsoft.com/office/drawing/2014/main" id="{B1CB0E0D-5552-4E50-A7F1-F00ECAAD8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9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448" userDrawn="1">
          <p15:clr>
            <a:srgbClr val="FBAE40"/>
          </p15:clr>
        </p15:guide>
        <p15:guide id="5" pos="488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alk tekstpos1 calibri 20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6DBDC67D-65AE-47A8-BE3F-1385C8F4B416}"/>
              </a:ext>
            </a:extLst>
          </p:cNvPr>
          <p:cNvSpPr>
            <a:spLocks noChangeAspect="1"/>
          </p:cNvSpPr>
          <p:nvPr userDrawn="1"/>
        </p:nvSpPr>
        <p:spPr>
          <a:xfrm>
            <a:off x="257694" y="390698"/>
            <a:ext cx="7488615" cy="698944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08637" y="1809737"/>
            <a:ext cx="6833972" cy="4714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buClr>
                <a:srgbClr val="3182A5"/>
              </a:buClr>
              <a:defRPr sz="1800"/>
            </a:lvl1pPr>
            <a:lvl2pPr>
              <a:buClr>
                <a:srgbClr val="3182A5"/>
              </a:buClr>
              <a:defRPr sz="1800"/>
            </a:lvl2pPr>
            <a:lvl3pPr>
              <a:buClr>
                <a:srgbClr val="3182A5"/>
              </a:buClr>
              <a:defRPr sz="1800"/>
            </a:lvl3pPr>
            <a:lvl4pPr>
              <a:buClr>
                <a:srgbClr val="3182A5"/>
              </a:buClr>
              <a:defRPr sz="1800"/>
            </a:lvl4pPr>
            <a:lvl5pPr>
              <a:buClr>
                <a:srgbClr val="3182A5"/>
              </a:buCl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14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62" y="511936"/>
            <a:ext cx="260138" cy="443198"/>
          </a:xfrm>
          <a:prstGeom prst="rect">
            <a:avLst/>
          </a:prstGeom>
        </p:spPr>
      </p:pic>
      <p:sp>
        <p:nvSpPr>
          <p:cNvPr id="15" name="nr"/>
          <p:cNvSpPr txBox="1"/>
          <p:nvPr userDrawn="1"/>
        </p:nvSpPr>
        <p:spPr>
          <a:xfrm>
            <a:off x="8843926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21" name="Titel"/>
          <p:cNvSpPr>
            <a:spLocks noGrp="1"/>
          </p:cNvSpPr>
          <p:nvPr userDrawn="1">
            <p:ph type="title"/>
          </p:nvPr>
        </p:nvSpPr>
        <p:spPr>
          <a:xfrm>
            <a:off x="708637" y="539636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710804" y="1387031"/>
            <a:ext cx="5210951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1">
                <a:solidFill>
                  <a:srgbClr val="005A83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nl-BE" dirty="0"/>
          </a:p>
        </p:txBody>
      </p:sp>
      <p:pic>
        <p:nvPicPr>
          <p:cNvPr id="9" name="logo Antea Group">
            <a:extLst>
              <a:ext uri="{FF2B5EF4-FFF2-40B4-BE49-F238E27FC236}">
                <a16:creationId xmlns:a16="http://schemas.microsoft.com/office/drawing/2014/main" id="{97AC6A3C-453C-4286-A81F-6F2DF9F7FF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f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B64C97A7-7DEE-4A50-A6EE-4C8224A653E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77431"/>
            <a:ext cx="7746310" cy="712211"/>
          </a:xfrm>
          <a:custGeom>
            <a:avLst/>
            <a:gdLst>
              <a:gd name="connsiteX0" fmla="*/ 0 w 7746310"/>
              <a:gd name="connsiteY0" fmla="*/ 0 h 712211"/>
              <a:gd name="connsiteX1" fmla="*/ 1221656 w 7746310"/>
              <a:gd name="connsiteY1" fmla="*/ 0 h 712211"/>
              <a:gd name="connsiteX2" fmla="*/ 2291825 w 7746310"/>
              <a:gd name="connsiteY2" fmla="*/ 0 h 712211"/>
              <a:gd name="connsiteX3" fmla="*/ 3199525 w 7746310"/>
              <a:gd name="connsiteY3" fmla="*/ 0 h 712211"/>
              <a:gd name="connsiteX4" fmla="*/ 4269694 w 7746310"/>
              <a:gd name="connsiteY4" fmla="*/ 0 h 712211"/>
              <a:gd name="connsiteX5" fmla="*/ 5768441 w 7746310"/>
              <a:gd name="connsiteY5" fmla="*/ 0 h 712211"/>
              <a:gd name="connsiteX6" fmla="*/ 7746310 w 7746310"/>
              <a:gd name="connsiteY6" fmla="*/ 0 h 712211"/>
              <a:gd name="connsiteX7" fmla="*/ 7746310 w 7746310"/>
              <a:gd name="connsiteY7" fmla="*/ 303711 h 712211"/>
              <a:gd name="connsiteX8" fmla="*/ 7273513 w 7746310"/>
              <a:gd name="connsiteY8" fmla="*/ 712211 h 712211"/>
              <a:gd name="connsiteX9" fmla="*/ 7273501 w 7746310"/>
              <a:gd name="connsiteY9" fmla="*/ 712211 h 712211"/>
              <a:gd name="connsiteX10" fmla="*/ 5295644 w 7746310"/>
              <a:gd name="connsiteY10" fmla="*/ 712211 h 712211"/>
              <a:gd name="connsiteX11" fmla="*/ 5295632 w 7746310"/>
              <a:gd name="connsiteY11" fmla="*/ 712211 h 712211"/>
              <a:gd name="connsiteX12" fmla="*/ 3796902 w 7746310"/>
              <a:gd name="connsiteY12" fmla="*/ 712211 h 712211"/>
              <a:gd name="connsiteX13" fmla="*/ 3796896 w 7746310"/>
              <a:gd name="connsiteY13" fmla="*/ 712211 h 712211"/>
              <a:gd name="connsiteX14" fmla="*/ 3796885 w 7746310"/>
              <a:gd name="connsiteY14" fmla="*/ 712211 h 712211"/>
              <a:gd name="connsiteX15" fmla="*/ 3199525 w 7746310"/>
              <a:gd name="connsiteY15" fmla="*/ 712211 h 712211"/>
              <a:gd name="connsiteX16" fmla="*/ 1819033 w 7746310"/>
              <a:gd name="connsiteY16" fmla="*/ 712211 h 712211"/>
              <a:gd name="connsiteX17" fmla="*/ 1819027 w 7746310"/>
              <a:gd name="connsiteY17" fmla="*/ 712211 h 712211"/>
              <a:gd name="connsiteX18" fmla="*/ 1819016 w 7746310"/>
              <a:gd name="connsiteY18" fmla="*/ 712211 h 712211"/>
              <a:gd name="connsiteX19" fmla="*/ 1221656 w 7746310"/>
              <a:gd name="connsiteY19" fmla="*/ 712211 h 712211"/>
              <a:gd name="connsiteX20" fmla="*/ 0 w 7746310"/>
              <a:gd name="connsiteY20" fmla="*/ 712211 h 71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46310" h="712211">
                <a:moveTo>
                  <a:pt x="0" y="0"/>
                </a:moveTo>
                <a:lnTo>
                  <a:pt x="1221656" y="0"/>
                </a:lnTo>
                <a:lnTo>
                  <a:pt x="2291825" y="0"/>
                </a:lnTo>
                <a:lnTo>
                  <a:pt x="3199525" y="0"/>
                </a:lnTo>
                <a:lnTo>
                  <a:pt x="4269694" y="0"/>
                </a:lnTo>
                <a:lnTo>
                  <a:pt x="5768441" y="0"/>
                </a:lnTo>
                <a:lnTo>
                  <a:pt x="7746310" y="0"/>
                </a:lnTo>
                <a:lnTo>
                  <a:pt x="7746310" y="303711"/>
                </a:lnTo>
                <a:cubicBezTo>
                  <a:pt x="7746310" y="529319"/>
                  <a:pt x="7534632" y="712211"/>
                  <a:pt x="7273513" y="712211"/>
                </a:cubicBezTo>
                <a:cubicBezTo>
                  <a:pt x="7273509" y="712211"/>
                  <a:pt x="7273506" y="712211"/>
                  <a:pt x="7273501" y="712211"/>
                </a:cubicBezTo>
                <a:lnTo>
                  <a:pt x="5295644" y="712211"/>
                </a:lnTo>
                <a:cubicBezTo>
                  <a:pt x="5295641" y="712211"/>
                  <a:pt x="5295637" y="712211"/>
                  <a:pt x="5295632" y="712211"/>
                </a:cubicBezTo>
                <a:lnTo>
                  <a:pt x="3796902" y="712211"/>
                </a:lnTo>
                <a:lnTo>
                  <a:pt x="3796896" y="712211"/>
                </a:lnTo>
                <a:lnTo>
                  <a:pt x="3796885" y="712211"/>
                </a:lnTo>
                <a:lnTo>
                  <a:pt x="3199525" y="712211"/>
                </a:lnTo>
                <a:lnTo>
                  <a:pt x="1819033" y="712211"/>
                </a:lnTo>
                <a:lnTo>
                  <a:pt x="1819027" y="712211"/>
                </a:lnTo>
                <a:cubicBezTo>
                  <a:pt x="1819024" y="712211"/>
                  <a:pt x="1819020" y="712211"/>
                  <a:pt x="1819016" y="712211"/>
                </a:cubicBezTo>
                <a:lnTo>
                  <a:pt x="1221656" y="712211"/>
                </a:lnTo>
                <a:lnTo>
                  <a:pt x="0" y="712211"/>
                </a:lnTo>
                <a:close/>
              </a:path>
            </a:pathLst>
          </a:custGeom>
          <a:solidFill>
            <a:srgbClr val="0063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nl-BE" sz="1800"/>
          </a:p>
        </p:txBody>
      </p:sp>
      <p:pic>
        <p:nvPicPr>
          <p:cNvPr id="7" name="soli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0" y="511936"/>
            <a:ext cx="260138" cy="443198"/>
          </a:xfrm>
          <a:prstGeom prst="rect">
            <a:avLst/>
          </a:prstGeom>
        </p:spPr>
      </p:pic>
      <p:sp>
        <p:nvSpPr>
          <p:cNvPr id="8" name="nr"/>
          <p:cNvSpPr txBox="1"/>
          <p:nvPr userDrawn="1"/>
        </p:nvSpPr>
        <p:spPr>
          <a:xfrm>
            <a:off x="8847900" y="637866"/>
            <a:ext cx="34001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C2D989D5-E930-451A-9A3C-1B5D169D0BBF}" type="slidenum">
              <a:rPr lang="nl-BE" sz="1000" b="1" smtClean="0">
                <a:solidFill>
                  <a:schemeClr val="bg1"/>
                </a:solidFill>
              </a:rPr>
              <a:t>‹nr.›</a:t>
            </a:fld>
            <a:endParaRPr lang="nl-BE" sz="1000" b="1" dirty="0">
              <a:solidFill>
                <a:schemeClr val="bg1"/>
              </a:solidFill>
            </a:endParaRPr>
          </a:p>
        </p:txBody>
      </p:sp>
      <p:sp>
        <p:nvSpPr>
          <p:cNvPr id="17" name="Tijdelijke aanduiding voor afbeelding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59179" cy="3129600"/>
          </a:xfrm>
          <a:custGeom>
            <a:avLst/>
            <a:gdLst>
              <a:gd name="connsiteX0" fmla="*/ 0 w 9012238"/>
              <a:gd name="connsiteY0" fmla="*/ 0 h 3129600"/>
              <a:gd name="connsiteX1" fmla="*/ 9012238 w 9012238"/>
              <a:gd name="connsiteY1" fmla="*/ 0 h 3129600"/>
              <a:gd name="connsiteX2" fmla="*/ 9012238 w 9012238"/>
              <a:gd name="connsiteY2" fmla="*/ 377430 h 3129600"/>
              <a:gd name="connsiteX3" fmla="*/ 8358365 w 9012238"/>
              <a:gd name="connsiteY3" fmla="*/ 377430 h 3129600"/>
              <a:gd name="connsiteX4" fmla="*/ 6859618 w 9012238"/>
              <a:gd name="connsiteY4" fmla="*/ 377430 h 3129600"/>
              <a:gd name="connsiteX5" fmla="*/ 5789449 w 9012238"/>
              <a:gd name="connsiteY5" fmla="*/ 377430 h 3129600"/>
              <a:gd name="connsiteX6" fmla="*/ 4881749 w 9012238"/>
              <a:gd name="connsiteY6" fmla="*/ 377430 h 3129600"/>
              <a:gd name="connsiteX7" fmla="*/ 3811580 w 9012238"/>
              <a:gd name="connsiteY7" fmla="*/ 377430 h 3129600"/>
              <a:gd name="connsiteX8" fmla="*/ 2312832 w 9012238"/>
              <a:gd name="connsiteY8" fmla="*/ 377430 h 3129600"/>
              <a:gd name="connsiteX9" fmla="*/ 334963 w 9012238"/>
              <a:gd name="connsiteY9" fmla="*/ 377430 h 3129600"/>
              <a:gd name="connsiteX10" fmla="*/ 334963 w 9012238"/>
              <a:gd name="connsiteY10" fmla="*/ 1089641 h 3129600"/>
              <a:gd name="connsiteX11" fmla="*/ 2312832 w 9012238"/>
              <a:gd name="connsiteY11" fmla="*/ 1089641 h 3129600"/>
              <a:gd name="connsiteX12" fmla="*/ 3811580 w 9012238"/>
              <a:gd name="connsiteY12" fmla="*/ 1089641 h 3129600"/>
              <a:gd name="connsiteX13" fmla="*/ 4408940 w 9012238"/>
              <a:gd name="connsiteY13" fmla="*/ 1089641 h 3129600"/>
              <a:gd name="connsiteX14" fmla="*/ 4408951 w 9012238"/>
              <a:gd name="connsiteY14" fmla="*/ 1089641 h 3129600"/>
              <a:gd name="connsiteX15" fmla="*/ 4408957 w 9012238"/>
              <a:gd name="connsiteY15" fmla="*/ 1089641 h 3129600"/>
              <a:gd name="connsiteX16" fmla="*/ 5789449 w 9012238"/>
              <a:gd name="connsiteY16" fmla="*/ 1089641 h 3129600"/>
              <a:gd name="connsiteX17" fmla="*/ 6386809 w 9012238"/>
              <a:gd name="connsiteY17" fmla="*/ 1089641 h 3129600"/>
              <a:gd name="connsiteX18" fmla="*/ 6386820 w 9012238"/>
              <a:gd name="connsiteY18" fmla="*/ 1089641 h 3129600"/>
              <a:gd name="connsiteX19" fmla="*/ 6386826 w 9012238"/>
              <a:gd name="connsiteY19" fmla="*/ 1089641 h 3129600"/>
              <a:gd name="connsiteX20" fmla="*/ 7885556 w 9012238"/>
              <a:gd name="connsiteY20" fmla="*/ 1089641 h 3129600"/>
              <a:gd name="connsiteX21" fmla="*/ 7885568 w 9012238"/>
              <a:gd name="connsiteY21" fmla="*/ 1089641 h 3129600"/>
              <a:gd name="connsiteX22" fmla="*/ 9012238 w 9012238"/>
              <a:gd name="connsiteY22" fmla="*/ 1089641 h 3129600"/>
              <a:gd name="connsiteX23" fmla="*/ 9012238 w 9012238"/>
              <a:gd name="connsiteY23" fmla="*/ 3129600 h 3129600"/>
              <a:gd name="connsiteX24" fmla="*/ 0 w 9012238"/>
              <a:gd name="connsiteY24" fmla="*/ 3129600 h 31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12238" h="3129600">
                <a:moveTo>
                  <a:pt x="0" y="0"/>
                </a:moveTo>
                <a:lnTo>
                  <a:pt x="9012238" y="0"/>
                </a:lnTo>
                <a:lnTo>
                  <a:pt x="9012238" y="377430"/>
                </a:lnTo>
                <a:lnTo>
                  <a:pt x="8358365" y="377430"/>
                </a:lnTo>
                <a:lnTo>
                  <a:pt x="6859618" y="377430"/>
                </a:lnTo>
                <a:lnTo>
                  <a:pt x="5789449" y="377430"/>
                </a:lnTo>
                <a:lnTo>
                  <a:pt x="4881749" y="377430"/>
                </a:lnTo>
                <a:lnTo>
                  <a:pt x="3811580" y="377430"/>
                </a:lnTo>
                <a:lnTo>
                  <a:pt x="2312832" y="377430"/>
                </a:lnTo>
                <a:lnTo>
                  <a:pt x="334963" y="377430"/>
                </a:lnTo>
                <a:lnTo>
                  <a:pt x="334963" y="1089641"/>
                </a:lnTo>
                <a:lnTo>
                  <a:pt x="2312832" y="1089641"/>
                </a:lnTo>
                <a:lnTo>
                  <a:pt x="3811580" y="1089641"/>
                </a:lnTo>
                <a:lnTo>
                  <a:pt x="4408940" y="1089641"/>
                </a:lnTo>
                <a:cubicBezTo>
                  <a:pt x="4408944" y="1089641"/>
                  <a:pt x="4408948" y="1089641"/>
                  <a:pt x="4408951" y="1089641"/>
                </a:cubicBezTo>
                <a:lnTo>
                  <a:pt x="4408957" y="1089641"/>
                </a:lnTo>
                <a:lnTo>
                  <a:pt x="5789449" y="1089641"/>
                </a:lnTo>
                <a:lnTo>
                  <a:pt x="6386809" y="1089641"/>
                </a:lnTo>
                <a:lnTo>
                  <a:pt x="6386820" y="1089641"/>
                </a:lnTo>
                <a:lnTo>
                  <a:pt x="6386826" y="1089641"/>
                </a:lnTo>
                <a:lnTo>
                  <a:pt x="7885556" y="1089641"/>
                </a:lnTo>
                <a:cubicBezTo>
                  <a:pt x="7885561" y="1089641"/>
                  <a:pt x="7885565" y="1089641"/>
                  <a:pt x="7885568" y="1089641"/>
                </a:cubicBezTo>
                <a:lnTo>
                  <a:pt x="9012238" y="1089641"/>
                </a:lnTo>
                <a:lnTo>
                  <a:pt x="9012238" y="3129600"/>
                </a:lnTo>
                <a:lnTo>
                  <a:pt x="0" y="312960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10" name="Titel"/>
          <p:cNvSpPr>
            <a:spLocks noGrp="1"/>
          </p:cNvSpPr>
          <p:nvPr>
            <p:ph type="title" hasCustomPrompt="1"/>
          </p:nvPr>
        </p:nvSpPr>
        <p:spPr>
          <a:xfrm>
            <a:off x="715197" y="539636"/>
            <a:ext cx="66039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nl-BE" dirty="0"/>
              <a:t>Projectfiche titel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4602C8F-CA82-4504-AC84-5865A28A169C}"/>
              </a:ext>
            </a:extLst>
          </p:cNvPr>
          <p:cNvCxnSpPr>
            <a:cxnSpLocks/>
          </p:cNvCxnSpPr>
          <p:nvPr userDrawn="1"/>
        </p:nvCxnSpPr>
        <p:spPr>
          <a:xfrm>
            <a:off x="2250984" y="3449231"/>
            <a:ext cx="0" cy="3075394"/>
          </a:xfrm>
          <a:prstGeom prst="line">
            <a:avLst/>
          </a:prstGeom>
          <a:ln w="38100"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4"/>
          <p:cNvSpPr>
            <a:spLocks noGrp="1"/>
          </p:cNvSpPr>
          <p:nvPr>
            <p:ph type="body" sz="quarter" idx="12" hasCustomPrompt="1"/>
          </p:nvPr>
        </p:nvSpPr>
        <p:spPr>
          <a:xfrm>
            <a:off x="2527839" y="3851707"/>
            <a:ext cx="5014771" cy="267291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5A83"/>
              </a:buClr>
              <a:defRPr sz="1800"/>
            </a:lvl1pPr>
            <a:lvl2pPr>
              <a:buClr>
                <a:srgbClr val="005A83"/>
              </a:buClr>
              <a:defRPr sz="2000"/>
            </a:lvl2pPr>
            <a:lvl3pPr>
              <a:buClr>
                <a:srgbClr val="005A83"/>
              </a:buClr>
              <a:defRPr sz="2000"/>
            </a:lvl3pPr>
            <a:lvl4pPr>
              <a:buClr>
                <a:srgbClr val="005A83"/>
              </a:buClr>
              <a:defRPr sz="2000"/>
            </a:lvl4pPr>
            <a:lvl5pPr>
              <a:buClr>
                <a:srgbClr val="005A83"/>
              </a:buClr>
              <a:defRPr sz="2000"/>
            </a:lvl5pPr>
          </a:lstStyle>
          <a:p>
            <a:pPr lvl="0"/>
            <a:r>
              <a:rPr lang="en-US" sz="2000" dirty="0" err="1"/>
              <a:t>Beschrijving</a:t>
            </a:r>
            <a:r>
              <a:rPr lang="en-US" sz="2000" dirty="0"/>
              <a:t> van het project</a:t>
            </a:r>
            <a:endParaRPr lang="nl-BE" dirty="0"/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7840" y="3429001"/>
            <a:ext cx="5014769" cy="27699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rgbClr val="5A96B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2000" b="1" dirty="0">
                <a:solidFill>
                  <a:srgbClr val="5A96B5"/>
                </a:solidFill>
              </a:rPr>
              <a:t>Type of services</a:t>
            </a:r>
          </a:p>
          <a:p>
            <a:pPr lvl="0"/>
            <a:endParaRPr lang="nl-BE" dirty="0"/>
          </a:p>
        </p:txBody>
      </p:sp>
      <p:pic>
        <p:nvPicPr>
          <p:cNvPr id="13" name="logo Antea Group">
            <a:extLst>
              <a:ext uri="{FF2B5EF4-FFF2-40B4-BE49-F238E27FC236}">
                <a16:creationId xmlns:a16="http://schemas.microsoft.com/office/drawing/2014/main" id="{000B324A-4569-4D2C-83B2-962993AEF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10" y="5932317"/>
            <a:ext cx="1225296" cy="644652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72AEB3-722C-4A76-B15C-7200D555C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197" y="3428999"/>
            <a:ext cx="1356213" cy="30956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rgbClr val="5A96B5"/>
                </a:solidFill>
              </a:defRPr>
            </a:lvl1pPr>
            <a:lvl2pPr marL="457200" indent="0">
              <a:buNone/>
              <a:defRPr sz="1400"/>
            </a:lvl2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Klant</a:t>
            </a:r>
            <a:br>
              <a:rPr lang="nl-NL" dirty="0"/>
            </a:br>
            <a:r>
              <a:rPr lang="nl-NL" dirty="0"/>
              <a:t>Projectkosten</a:t>
            </a:r>
            <a:br>
              <a:rPr lang="nl-NL" dirty="0"/>
            </a:br>
            <a:r>
              <a:rPr lang="nl-NL" dirty="0"/>
              <a:t>Periode</a:t>
            </a:r>
          </a:p>
        </p:txBody>
      </p:sp>
    </p:spTree>
    <p:extLst>
      <p:ext uri="{BB962C8B-B14F-4D97-AF65-F5344CB8AC3E}">
        <p14:creationId xmlns:p14="http://schemas.microsoft.com/office/powerpoint/2010/main" val="362904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58" userDrawn="1">
          <p15:clr>
            <a:srgbClr val="FBAE40"/>
          </p15:clr>
        </p15:guide>
        <p15:guide id="3" pos="448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0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09" r:id="rId3"/>
    <p:sldLayoutId id="2147483717" r:id="rId4"/>
    <p:sldLayoutId id="2147483711" r:id="rId5"/>
    <p:sldLayoutId id="2147483712" r:id="rId6"/>
    <p:sldLayoutId id="2147483715" r:id="rId7"/>
    <p:sldLayoutId id="2147483676" r:id="rId8"/>
    <p:sldLayoutId id="2147483722" r:id="rId9"/>
    <p:sldLayoutId id="2147483718" r:id="rId10"/>
    <p:sldLayoutId id="2147483719" r:id="rId11"/>
    <p:sldLayoutId id="2147483721" r:id="rId12"/>
    <p:sldLayoutId id="2147483720" r:id="rId13"/>
    <p:sldLayoutId id="214748369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  <p15:guide id="2" pos="5602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4" pos="448" userDrawn="1">
          <p15:clr>
            <a:srgbClr val="F26B43"/>
          </p15:clr>
        </p15:guide>
        <p15:guide id="5" pos="47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192D3CC-6D30-CF03-B225-E885D0A8B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DA5DE1-215A-BE3E-603B-240B4CEE58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/>
          <a:stretch/>
        </p:blipFill>
        <p:spPr>
          <a:xfrm>
            <a:off x="-7174" y="0"/>
            <a:ext cx="6765977" cy="5212179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9 maart 2023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BE" b="0" dirty="0"/>
              <a:t>Foreest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BE" b="0" dirty="0"/>
              <a:t>Inrichtingsstudie en natuurbeheerplan</a:t>
            </a:r>
          </a:p>
        </p:txBody>
      </p:sp>
    </p:spTree>
    <p:extLst>
      <p:ext uri="{BB962C8B-B14F-4D97-AF65-F5344CB8AC3E}">
        <p14:creationId xmlns:p14="http://schemas.microsoft.com/office/powerpoint/2010/main" val="367830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3A16D01-CD1B-927C-E205-6E52D3D3C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0" t="5779" r="8366" b="3684"/>
          <a:stretch/>
        </p:blipFill>
        <p:spPr bwMode="auto">
          <a:xfrm>
            <a:off x="6131744" y="1829363"/>
            <a:ext cx="2663464" cy="443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2CF40A-F42C-AA56-63F8-6BD452FFF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13" r="8647" b="24181"/>
          <a:stretch/>
        </p:blipFill>
        <p:spPr bwMode="auto">
          <a:xfrm>
            <a:off x="3313042" y="1829362"/>
            <a:ext cx="2668310" cy="443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231617-25F2-6F9A-7526-BAB08EA2C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3" r="13734" b="16196"/>
          <a:stretch/>
        </p:blipFill>
        <p:spPr bwMode="auto">
          <a:xfrm>
            <a:off x="564063" y="1829362"/>
            <a:ext cx="2598587" cy="4436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- Landschapshistoriek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88731F-85DE-4348-8C7A-C6F496A1F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8354" y="1396009"/>
            <a:ext cx="670004" cy="276999"/>
          </a:xfrm>
        </p:spPr>
        <p:txBody>
          <a:bodyPr anchor="ctr">
            <a:normAutofit/>
          </a:bodyPr>
          <a:lstStyle/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1884</a:t>
            </a:r>
            <a:endParaRPr lang="nl-BE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7CA316BF-5D38-1789-D7D7-5679FD2EE2DC}"/>
              </a:ext>
            </a:extLst>
          </p:cNvPr>
          <p:cNvSpPr txBox="1">
            <a:spLocks/>
          </p:cNvSpPr>
          <p:nvPr/>
        </p:nvSpPr>
        <p:spPr>
          <a:xfrm>
            <a:off x="6881669" y="1236261"/>
            <a:ext cx="1520133" cy="57322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i="1" dirty="0">
                <a:solidFill>
                  <a:srgbClr val="005B8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1980 - 1982</a:t>
            </a:r>
            <a:endParaRPr lang="nl-BE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B98ECFA-9360-F869-16BC-AAC583BC00D0}"/>
              </a:ext>
            </a:extLst>
          </p:cNvPr>
          <p:cNvSpPr/>
          <p:nvPr/>
        </p:nvSpPr>
        <p:spPr>
          <a:xfrm rot="20493760">
            <a:off x="812285" y="2398865"/>
            <a:ext cx="628790" cy="2380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35BDF1C1-EE24-C6CB-B352-A70CAC62743F}"/>
              </a:ext>
            </a:extLst>
          </p:cNvPr>
          <p:cNvSpPr/>
          <p:nvPr/>
        </p:nvSpPr>
        <p:spPr>
          <a:xfrm>
            <a:off x="1319059" y="4073111"/>
            <a:ext cx="1846950" cy="1881783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B1D8810-7F97-1410-DC7F-D5579EEE809E}"/>
              </a:ext>
            </a:extLst>
          </p:cNvPr>
          <p:cNvSpPr/>
          <p:nvPr/>
        </p:nvSpPr>
        <p:spPr>
          <a:xfrm rot="20470136">
            <a:off x="3468853" y="2083500"/>
            <a:ext cx="857323" cy="2807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1EC8AAF7-FDCB-CE21-A278-8FE0F1176355}"/>
              </a:ext>
            </a:extLst>
          </p:cNvPr>
          <p:cNvSpPr/>
          <p:nvPr/>
        </p:nvSpPr>
        <p:spPr>
          <a:xfrm>
            <a:off x="4031437" y="3950594"/>
            <a:ext cx="1949915" cy="2156090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47874B6-9F05-56A7-14A4-1493C6A8A052}"/>
              </a:ext>
            </a:extLst>
          </p:cNvPr>
          <p:cNvSpPr/>
          <p:nvPr/>
        </p:nvSpPr>
        <p:spPr>
          <a:xfrm rot="20470136">
            <a:off x="6354322" y="1910854"/>
            <a:ext cx="857323" cy="2807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3A125086-7F27-C282-6BF4-8B034949466C}"/>
              </a:ext>
            </a:extLst>
          </p:cNvPr>
          <p:cNvSpPr/>
          <p:nvPr/>
        </p:nvSpPr>
        <p:spPr>
          <a:xfrm>
            <a:off x="7029974" y="3825380"/>
            <a:ext cx="1845578" cy="2030136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F5CE0735-B813-9ECA-73D8-1CDB7D516509}"/>
              </a:ext>
            </a:extLst>
          </p:cNvPr>
          <p:cNvSpPr/>
          <p:nvPr/>
        </p:nvSpPr>
        <p:spPr>
          <a:xfrm rot="15048732">
            <a:off x="791081" y="4195817"/>
            <a:ext cx="938510" cy="36516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9B588D18-3156-412C-0DC8-74198514FEE1}"/>
              </a:ext>
            </a:extLst>
          </p:cNvPr>
          <p:cNvSpPr/>
          <p:nvPr/>
        </p:nvSpPr>
        <p:spPr>
          <a:xfrm rot="15048732">
            <a:off x="3538788" y="4081000"/>
            <a:ext cx="938510" cy="44218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3DA63000-69C8-DC26-AFD0-21BC02959F39}"/>
              </a:ext>
            </a:extLst>
          </p:cNvPr>
          <p:cNvSpPr/>
          <p:nvPr/>
        </p:nvSpPr>
        <p:spPr>
          <a:xfrm rot="15048732">
            <a:off x="6406633" y="3864787"/>
            <a:ext cx="938510" cy="36516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F2996593-E2D4-3004-8C78-F44CF1B8E191}"/>
              </a:ext>
            </a:extLst>
          </p:cNvPr>
          <p:cNvSpPr/>
          <p:nvPr/>
        </p:nvSpPr>
        <p:spPr>
          <a:xfrm rot="15048732">
            <a:off x="2128226" y="4166675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B7BAF6F3-5A94-8B0F-BBC9-9F9AE7C37B77}"/>
              </a:ext>
            </a:extLst>
          </p:cNvPr>
          <p:cNvSpPr/>
          <p:nvPr/>
        </p:nvSpPr>
        <p:spPr>
          <a:xfrm rot="15048732">
            <a:off x="4961316" y="4199957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879BE3C4-6BE7-3099-B09A-B691D44E2BF4}"/>
              </a:ext>
            </a:extLst>
          </p:cNvPr>
          <p:cNvSpPr/>
          <p:nvPr/>
        </p:nvSpPr>
        <p:spPr>
          <a:xfrm rot="15048732">
            <a:off x="7843254" y="4039727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ijdelijke aanduiding voor tekst 3">
            <a:extLst>
              <a:ext uri="{FF2B5EF4-FFF2-40B4-BE49-F238E27FC236}">
                <a16:creationId xmlns:a16="http://schemas.microsoft.com/office/drawing/2014/main" id="{7EB6B681-101A-A57D-4B65-91D0330CF20B}"/>
              </a:ext>
            </a:extLst>
          </p:cNvPr>
          <p:cNvSpPr txBox="1">
            <a:spLocks/>
          </p:cNvSpPr>
          <p:nvPr/>
        </p:nvSpPr>
        <p:spPr>
          <a:xfrm>
            <a:off x="4371080" y="1238916"/>
            <a:ext cx="670003" cy="57322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i="1" dirty="0">
                <a:solidFill>
                  <a:srgbClr val="005B8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1932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2259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– Erfgoed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803" y="1821389"/>
            <a:ext cx="4324145" cy="4703237"/>
          </a:xfrm>
        </p:spPr>
        <p:txBody>
          <a:bodyPr/>
          <a:lstStyle/>
          <a:p>
            <a:r>
              <a:rPr lang="nl-BE" dirty="0"/>
              <a:t>Bescherming als monument</a:t>
            </a:r>
          </a:p>
          <a:p>
            <a:pPr lvl="1"/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“Kasteeldomein </a:t>
            </a:r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Foreist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”: artistieke, historische en sociaal-culturele waarde.</a:t>
            </a:r>
            <a:endParaRPr lang="nl-BE" dirty="0"/>
          </a:p>
          <a:p>
            <a:r>
              <a:rPr lang="nl-BE" dirty="0"/>
              <a:t>Driedelige parkstructuur </a:t>
            </a:r>
            <a:r>
              <a:rPr lang="nl-BE" sz="1600" dirty="0"/>
              <a:t>(kenmerken vroeg-romantische aanleg bewaard gebleven, meermaals aangepast en aangevuld in landschappelijke stijl)</a:t>
            </a:r>
            <a:endParaRPr lang="nl-BE" dirty="0"/>
          </a:p>
          <a:p>
            <a:pPr lvl="1"/>
            <a:r>
              <a:rPr lang="nl-BE" sz="1600" dirty="0"/>
              <a:t>Nabije omgeving rond het kasteel en de hoeve (geen onderdeel van dit beheerplan)</a:t>
            </a:r>
          </a:p>
          <a:p>
            <a:pPr lvl="1"/>
            <a:r>
              <a:rPr lang="nl-BE" sz="1600" dirty="0"/>
              <a:t>Boscontext ten zuiden van de kasteelsite (Foreest </a:t>
            </a:r>
            <a:r>
              <a:rPr lang="nl-BE" sz="1600" dirty="0" err="1"/>
              <a:t>Abdijbeke</a:t>
            </a:r>
            <a:r>
              <a:rPr lang="nl-BE" sz="1600" dirty="0"/>
              <a:t>)</a:t>
            </a:r>
          </a:p>
          <a:p>
            <a:pPr lvl="1"/>
            <a:r>
              <a:rPr lang="nl-BE" sz="1600" dirty="0"/>
              <a:t>Boscontext ten noorden van de Doornstraat, aansluitend aan de boswachterswoning (Foreest Noord)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21F3151-C51E-1493-2AB0-AA0C8E18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49" y="2029065"/>
            <a:ext cx="3939716" cy="360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2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– Erfgoed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Dreef </a:t>
            </a:r>
            <a:r>
              <a:rPr lang="nl-BE" dirty="0" err="1"/>
              <a:t>cfr</a:t>
            </a:r>
            <a:r>
              <a:rPr lang="nl-BE" dirty="0"/>
              <a:t> </a:t>
            </a:r>
            <a:r>
              <a:rPr lang="nl-BE" dirty="0" err="1"/>
              <a:t>Ferraris</a:t>
            </a:r>
            <a:endParaRPr lang="nl-BE" dirty="0"/>
          </a:p>
          <a:p>
            <a:pPr lvl="1"/>
            <a:r>
              <a:rPr lang="nl-BE" dirty="0"/>
              <a:t>gewone + rode beuken beuken. Nabij Doornstraat begeleid met pilasters </a:t>
            </a:r>
            <a:r>
              <a:rPr lang="nl-BE" sz="1600" dirty="0"/>
              <a:t>(oorspronkelijk voorzien van bekronende vazen)</a:t>
            </a:r>
          </a:p>
          <a:p>
            <a:r>
              <a:rPr lang="nl-BE" dirty="0" err="1"/>
              <a:t>Bosboom</a:t>
            </a:r>
            <a:r>
              <a:rPr lang="nl-BE" dirty="0"/>
              <a:t> “de Zesling”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8BE723-DBD8-5CC4-71BA-84331183BF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37" y="3194791"/>
            <a:ext cx="3861196" cy="316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boom, buiten, plant, schaduw&#10;&#10;Automatisch gegenereerde beschrijving">
            <a:extLst>
              <a:ext uri="{FF2B5EF4-FFF2-40B4-BE49-F238E27FC236}">
                <a16:creationId xmlns:a16="http://schemas.microsoft.com/office/drawing/2014/main" id="{E6B6515F-B80D-0ABD-24EA-97D501F04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8049" y="3590808"/>
            <a:ext cx="3168133" cy="23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5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– Erfgoed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3004" y="1809738"/>
            <a:ext cx="3299400" cy="4703975"/>
          </a:xfrm>
        </p:spPr>
        <p:txBody>
          <a:bodyPr>
            <a:normAutofit/>
          </a:bodyPr>
          <a:lstStyle/>
          <a:p>
            <a:r>
              <a:rPr lang="nl-BE" dirty="0"/>
              <a:t>Boswachterswoning (1894) </a:t>
            </a:r>
            <a:r>
              <a:rPr lang="nl-BE" sz="1600" dirty="0"/>
              <a:t>(</a:t>
            </a:r>
            <a:r>
              <a:rPr lang="nl-BE" sz="1600" dirty="0">
                <a:effectLst/>
              </a:rPr>
              <a:t>geen onderdeel van het natuurbeheerplan)</a:t>
            </a:r>
            <a:endParaRPr lang="nl-BE" sz="1600" dirty="0"/>
          </a:p>
          <a:p>
            <a:r>
              <a:rPr lang="nl-BE" dirty="0"/>
              <a:t>Enkele graasweiden</a:t>
            </a:r>
          </a:p>
          <a:p>
            <a:pPr lvl="1"/>
            <a:r>
              <a:rPr lang="nl-BE" sz="1600" dirty="0"/>
              <a:t>Noordelijk van boswachterswoning</a:t>
            </a:r>
          </a:p>
          <a:p>
            <a:pPr lvl="1"/>
            <a:r>
              <a:rPr lang="nl-BE" sz="1600" dirty="0"/>
              <a:t>Was </a:t>
            </a:r>
            <a:r>
              <a:rPr lang="nl-BE" sz="1600" dirty="0" err="1"/>
              <a:t>omhaagd</a:t>
            </a:r>
            <a:r>
              <a:rPr lang="nl-BE" sz="1600" dirty="0"/>
              <a:t> moestuinperceel met kruisvormige verdiepte grachten</a:t>
            </a:r>
          </a:p>
        </p:txBody>
      </p:sp>
      <p:pic>
        <p:nvPicPr>
          <p:cNvPr id="5" name="Afbeelding 4" descr="Afbeelding met boom, buiten, gebouw, huis&#10;&#10;Automatisch gegenereerde beschrijving">
            <a:extLst>
              <a:ext uri="{FF2B5EF4-FFF2-40B4-BE49-F238E27FC236}">
                <a16:creationId xmlns:a16="http://schemas.microsoft.com/office/drawing/2014/main" id="{E00D3E3A-FEE7-C336-060A-FCDDEFBE4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r="34525" b="-1"/>
          <a:stretch/>
        </p:blipFill>
        <p:spPr>
          <a:xfrm>
            <a:off x="710803" y="1821389"/>
            <a:ext cx="3308747" cy="4692125"/>
          </a:xfrm>
          <a:prstGeom prst="rect">
            <a:avLst/>
          </a:prstGeom>
          <a:noFill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ACDA7A6-502B-916F-68D0-4C293C906E64}"/>
              </a:ext>
            </a:extLst>
          </p:cNvPr>
          <p:cNvSpPr txBox="1"/>
          <p:nvPr/>
        </p:nvSpPr>
        <p:spPr>
          <a:xfrm>
            <a:off x="643334" y="6251904"/>
            <a:ext cx="22005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chemeClr val="bg1"/>
                </a:solidFill>
              </a:rPr>
              <a:t>©Agentschap Onroerend Erfgoed</a:t>
            </a:r>
          </a:p>
        </p:txBody>
      </p:sp>
    </p:spTree>
    <p:extLst>
      <p:ext uri="{BB962C8B-B14F-4D97-AF65-F5344CB8AC3E}">
        <p14:creationId xmlns:p14="http://schemas.microsoft.com/office/powerpoint/2010/main" val="410583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– </a:t>
            </a:r>
            <a:r>
              <a:rPr lang="nl-BE" dirty="0" err="1"/>
              <a:t>Abiotiek</a:t>
            </a:r>
            <a:r>
              <a:rPr lang="nl-BE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1C08E-A814-B57B-9142-83B0A6232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/>
          <a:lstStyle/>
          <a:p>
            <a:r>
              <a:rPr lang="nl-BE" dirty="0"/>
              <a:t>Bodem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26DB3F4-C348-E45B-C282-AC4EE58ED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776"/>
          <a:stretch/>
        </p:blipFill>
        <p:spPr>
          <a:xfrm>
            <a:off x="576580" y="2055957"/>
            <a:ext cx="3865491" cy="36163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04F3DF-7CAF-3D2A-C457-79D85EE94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63"/>
          <a:stretch/>
        </p:blipFill>
        <p:spPr>
          <a:xfrm>
            <a:off x="4671798" y="2055957"/>
            <a:ext cx="3895622" cy="3616347"/>
          </a:xfrm>
          <a:prstGeom prst="rect">
            <a:avLst/>
          </a:prstGeom>
        </p:spPr>
      </p:pic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0036C040-4ACF-3148-7CA6-3F53EF6B51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7801" y="5789383"/>
            <a:ext cx="4196956" cy="837920"/>
          </a:xfrm>
        </p:spPr>
        <p:txBody>
          <a:bodyPr/>
          <a:lstStyle/>
          <a:p>
            <a:r>
              <a:rPr lang="nl-BE" dirty="0"/>
              <a:t>Droge of vochtige zandbodem</a:t>
            </a:r>
          </a:p>
          <a:p>
            <a:r>
              <a:rPr lang="nl-BE" dirty="0"/>
              <a:t>Kleibodem (zuidwest)</a:t>
            </a:r>
          </a:p>
        </p:txBody>
      </p:sp>
    </p:spTree>
    <p:extLst>
      <p:ext uri="{BB962C8B-B14F-4D97-AF65-F5344CB8AC3E}">
        <p14:creationId xmlns:p14="http://schemas.microsoft.com/office/powerpoint/2010/main" val="2909061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– </a:t>
            </a:r>
            <a:r>
              <a:rPr lang="nl-BE" dirty="0" err="1"/>
              <a:t>Abiotiek</a:t>
            </a:r>
            <a:r>
              <a:rPr lang="nl-BE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1C08E-A814-B57B-9142-83B0A6232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/>
          <a:lstStyle/>
          <a:p>
            <a:r>
              <a:rPr lang="nl-BE" dirty="0"/>
              <a:t>Reliëf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482ADF-7568-A7AB-3DE2-DFD8C402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52"/>
          <a:stretch/>
        </p:blipFill>
        <p:spPr>
          <a:xfrm>
            <a:off x="576580" y="2055957"/>
            <a:ext cx="3873782" cy="36163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BB9832-CF4A-0184-DB98-482380D1C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09"/>
          <a:stretch/>
        </p:blipFill>
        <p:spPr>
          <a:xfrm>
            <a:off x="4671798" y="2055956"/>
            <a:ext cx="3873782" cy="36005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FEDEBB-867F-E869-AE86-EB47436CC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43" t="26040" r="16602" b="54984"/>
          <a:stretch/>
        </p:blipFill>
        <p:spPr>
          <a:xfrm>
            <a:off x="710804" y="4899170"/>
            <a:ext cx="436228" cy="662730"/>
          </a:xfrm>
          <a:prstGeom prst="rect">
            <a:avLst/>
          </a:prstGeom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B083FABE-ACB3-7B5E-5809-3FDBE2755C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7801" y="5789383"/>
            <a:ext cx="4196956" cy="837920"/>
          </a:xfrm>
        </p:spPr>
        <p:txBody>
          <a:bodyPr/>
          <a:lstStyle/>
          <a:p>
            <a:r>
              <a:rPr lang="nl-BE" dirty="0"/>
              <a:t>Stijgend van NO naar ZW</a:t>
            </a:r>
          </a:p>
          <a:p>
            <a:r>
              <a:rPr lang="nl-BE" dirty="0"/>
              <a:t>Greppels</a:t>
            </a:r>
          </a:p>
        </p:txBody>
      </p:sp>
    </p:spTree>
    <p:extLst>
      <p:ext uri="{BB962C8B-B14F-4D97-AF65-F5344CB8AC3E}">
        <p14:creationId xmlns:p14="http://schemas.microsoft.com/office/powerpoint/2010/main" val="88956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269BF1C-066E-3773-0F0C-7D9961BBD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80" y="1809737"/>
            <a:ext cx="6640686" cy="471488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– </a:t>
            </a:r>
            <a:r>
              <a:rPr lang="nl-BE" dirty="0" err="1"/>
              <a:t>Biotiek</a:t>
            </a:r>
            <a:r>
              <a:rPr lang="nl-BE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1C08E-A814-B57B-9142-83B0A6232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Vegetatie - </a:t>
            </a:r>
            <a:r>
              <a:rPr lang="nl-BE" dirty="0" err="1"/>
              <a:t>habitats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464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44F902-D468-8356-B981-42880A21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80" y="1809737"/>
            <a:ext cx="6640686" cy="46562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– </a:t>
            </a:r>
            <a:r>
              <a:rPr lang="nl-BE" dirty="0" err="1"/>
              <a:t>Biotiek</a:t>
            </a:r>
            <a:r>
              <a:rPr lang="nl-BE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1C08E-A814-B57B-9142-83B0A6232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Vegetatie - </a:t>
            </a:r>
            <a:r>
              <a:rPr lang="nl-BE" dirty="0" err="1"/>
              <a:t>habitats</a:t>
            </a:r>
            <a:endParaRPr lang="nl-BE" dirty="0"/>
          </a:p>
        </p:txBody>
      </p:sp>
      <p:pic>
        <p:nvPicPr>
          <p:cNvPr id="6" name="Afbeelding 5" descr="Afbeelding met boom, buiten, plant, gras&#10;&#10;Automatisch gegenereerde beschrijving">
            <a:extLst>
              <a:ext uri="{FF2B5EF4-FFF2-40B4-BE49-F238E27FC236}">
                <a16:creationId xmlns:a16="http://schemas.microsoft.com/office/drawing/2014/main" id="{39A4F9D2-22D5-F607-9F37-B53DA04B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75" y="3900881"/>
            <a:ext cx="3223311" cy="24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69ACC31-0049-3DAF-9EE3-4132E8DE8226}"/>
              </a:ext>
            </a:extLst>
          </p:cNvPr>
          <p:cNvPicPr/>
          <p:nvPr/>
        </p:nvPicPr>
        <p:blipFill rotWithShape="1">
          <a:blip r:embed="rId2"/>
          <a:srcRect t="1791"/>
          <a:stretch/>
        </p:blipFill>
        <p:spPr>
          <a:xfrm>
            <a:off x="805280" y="1809737"/>
            <a:ext cx="6640686" cy="465620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– </a:t>
            </a:r>
            <a:r>
              <a:rPr lang="nl-BE" dirty="0" err="1"/>
              <a:t>Biotiek</a:t>
            </a:r>
            <a:r>
              <a:rPr lang="nl-BE" dirty="0"/>
              <a:t>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1C08E-A814-B57B-9142-83B0A6232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Bosleeftijd</a:t>
            </a:r>
          </a:p>
        </p:txBody>
      </p:sp>
    </p:spTree>
    <p:extLst>
      <p:ext uri="{BB962C8B-B14F-4D97-AF65-F5344CB8AC3E}">
        <p14:creationId xmlns:p14="http://schemas.microsoft.com/office/powerpoint/2010/main" val="264614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– </a:t>
            </a:r>
            <a:r>
              <a:rPr lang="nl-BE" dirty="0" err="1"/>
              <a:t>Biotiek</a:t>
            </a:r>
            <a:r>
              <a:rPr lang="nl-BE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Invasieve soorten</a:t>
            </a:r>
          </a:p>
          <a:p>
            <a:pPr lvl="1"/>
            <a:r>
              <a:rPr lang="nl-BE" dirty="0"/>
              <a:t>Amerikaanse eik</a:t>
            </a:r>
          </a:p>
          <a:p>
            <a:pPr lvl="1"/>
            <a:r>
              <a:rPr lang="nl-BE" sz="1600" dirty="0"/>
              <a:t>Amerikaanse vogelkers</a:t>
            </a:r>
          </a:p>
          <a:p>
            <a:pPr lvl="1"/>
            <a:r>
              <a:rPr lang="nl-BE" sz="1600" dirty="0"/>
              <a:t>Rododendron</a:t>
            </a:r>
          </a:p>
          <a:p>
            <a:r>
              <a:rPr lang="nl-BE" dirty="0"/>
              <a:t>Speciale soorten: </a:t>
            </a:r>
            <a:r>
              <a:rPr lang="nl-BE" dirty="0" err="1"/>
              <a:t>vinpootsalamander</a:t>
            </a:r>
            <a:r>
              <a:rPr lang="nl-BE" dirty="0"/>
              <a:t> (droogvallende poel)</a:t>
            </a:r>
          </a:p>
        </p:txBody>
      </p:sp>
      <p:pic>
        <p:nvPicPr>
          <p:cNvPr id="9" name="Afbeelding 8" descr="Afbeelding met boom, buiten, plant, omgeven&#10;&#10;Automatisch gegenereerde beschrijving">
            <a:extLst>
              <a:ext uri="{FF2B5EF4-FFF2-40B4-BE49-F238E27FC236}">
                <a16:creationId xmlns:a16="http://schemas.microsoft.com/office/drawing/2014/main" id="{42A15AF2-E691-A6E3-118B-1C26F92B0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24" y="3615655"/>
            <a:ext cx="3005519" cy="2254139"/>
          </a:xfrm>
          <a:prstGeom prst="rect">
            <a:avLst/>
          </a:prstGeom>
        </p:spPr>
      </p:pic>
      <p:pic>
        <p:nvPicPr>
          <p:cNvPr id="7" name="Afbeelding 6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1E1B3B08-6404-2C47-194C-1748415D2A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9" t="29559" r="26176" b="24376"/>
          <a:stretch/>
        </p:blipFill>
        <p:spPr>
          <a:xfrm>
            <a:off x="4311540" y="3615655"/>
            <a:ext cx="3005519" cy="22541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5F04681-26BD-73FF-5F69-DD708A076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67" b="80667" l="8151" r="93066">
                        <a14:foregroundMark x1="8151" y1="41667" x2="11800" y2="42000"/>
                        <a14:foregroundMark x1="86740" y1="51333" x2="86740" y2="51333"/>
                        <a14:foregroundMark x1="89781" y1="52000" x2="89781" y2="52000"/>
                        <a14:foregroundMark x1="92579" y1="52333" x2="92579" y2="52333"/>
                        <a14:foregroundMark x1="92944" y1="53333" x2="92944" y2="53333"/>
                        <a14:foregroundMark x1="93309" y1="52667" x2="93309" y2="52667"/>
                        <a14:foregroundMark x1="41241" y1="80667" x2="41241" y2="80667"/>
                        <a14:foregroundMark x1="56326" y1="24667" x2="56326" y2="24667"/>
                        <a14:foregroundMark x1="55596" y1="23667" x2="55596" y2="23667"/>
                        <a14:foregroundMark x1="52555" y1="24000" x2="52555" y2="24000"/>
                        <a14:foregroundMark x1="58637" y1="24000" x2="58637" y2="24000"/>
                        <a14:foregroundMark x1="57908" y1="23667" x2="57908" y2="23667"/>
                      </a14:backgroundRemoval>
                    </a14:imgEffect>
                  </a14:imgLayer>
                </a14:imgProps>
              </a:ext>
            </a:extLst>
          </a:blip>
          <a:srcRect l="4203" t="17989" r="4746" b="15621"/>
          <a:stretch/>
        </p:blipFill>
        <p:spPr>
          <a:xfrm>
            <a:off x="2617164" y="5515721"/>
            <a:ext cx="4295565" cy="11431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25440EA-73C8-5A1B-4410-6D8949221B88}"/>
              </a:ext>
            </a:extLst>
          </p:cNvPr>
          <p:cNvSpPr txBox="1"/>
          <p:nvPr/>
        </p:nvSpPr>
        <p:spPr>
          <a:xfrm>
            <a:off x="5946865" y="6204007"/>
            <a:ext cx="11938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" dirty="0">
                <a:solidFill>
                  <a:schemeClr val="bg1">
                    <a:lumMod val="85000"/>
                  </a:schemeClr>
                </a:solidFill>
              </a:rPr>
              <a:t>©</a:t>
            </a:r>
            <a:r>
              <a:rPr lang="nl-BE" sz="800" dirty="0" err="1">
                <a:solidFill>
                  <a:schemeClr val="bg1">
                    <a:lumMod val="85000"/>
                  </a:schemeClr>
                </a:solidFill>
              </a:rPr>
              <a:t>Hylawerkgroep</a:t>
            </a:r>
            <a:endParaRPr lang="nl-BE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1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Foreest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2527839" y="3851707"/>
            <a:ext cx="5907523" cy="2672918"/>
          </a:xfrm>
        </p:spPr>
        <p:txBody>
          <a:bodyPr/>
          <a:lstStyle/>
          <a:p>
            <a:r>
              <a:rPr lang="nl-B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Dirk De </a:t>
            </a:r>
            <a:r>
              <a:rPr lang="nl-BE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fauw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B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Burgemeester</a:t>
            </a:r>
          </a:p>
          <a:p>
            <a:r>
              <a:rPr lang="nl-BE" sz="2000" dirty="0"/>
              <a:t>Mercedes Van </a:t>
            </a:r>
            <a:r>
              <a:rPr lang="nl-BE" sz="2000" dirty="0" err="1"/>
              <a:t>Volcem</a:t>
            </a:r>
            <a:r>
              <a:rPr lang="nl-BE" dirty="0"/>
              <a:t>, </a:t>
            </a:r>
            <a:r>
              <a:rPr lang="nl-BE" i="1" dirty="0"/>
              <a:t>Schepen van Openbaar Domein</a:t>
            </a:r>
          </a:p>
          <a:p>
            <a:endParaRPr lang="nl-BE" i="1" dirty="0"/>
          </a:p>
          <a:p>
            <a:r>
              <a:rPr lang="nl-BE" sz="2000" dirty="0"/>
              <a:t>Nathalie Vandromme</a:t>
            </a:r>
            <a:r>
              <a:rPr lang="nl-BE" dirty="0"/>
              <a:t>, </a:t>
            </a:r>
            <a:r>
              <a:rPr lang="nl-BE" i="1" dirty="0"/>
              <a:t>Project Manager Openbaar Domein</a:t>
            </a:r>
          </a:p>
          <a:p>
            <a:r>
              <a:rPr lang="nl-BE" sz="2000" dirty="0"/>
              <a:t>Jean-Pierre Van Loocke</a:t>
            </a:r>
            <a:r>
              <a:rPr lang="nl-BE" dirty="0"/>
              <a:t>, </a:t>
            </a:r>
            <a:r>
              <a:rPr lang="nl-BE" i="1" dirty="0"/>
              <a:t>Communicatie &amp; Citymarketing</a:t>
            </a:r>
          </a:p>
          <a:p>
            <a:r>
              <a:rPr lang="nl-BE" sz="2000" dirty="0"/>
              <a:t>Olivier Heylen</a:t>
            </a:r>
            <a:r>
              <a:rPr lang="nl-BE" dirty="0"/>
              <a:t>, </a:t>
            </a:r>
            <a:r>
              <a:rPr lang="nl-BE" sz="1800" i="1" dirty="0" err="1"/>
              <a:t>Principal</a:t>
            </a:r>
            <a:r>
              <a:rPr lang="nl-BE" sz="1800" i="1" dirty="0"/>
              <a:t> Advisor Ecologie, </a:t>
            </a:r>
            <a:r>
              <a:rPr lang="nl-BE" sz="1800" i="1" dirty="0" err="1"/>
              <a:t>Antea</a:t>
            </a:r>
            <a:r>
              <a:rPr lang="nl-BE" sz="1800" i="1" dirty="0"/>
              <a:t> Group</a:t>
            </a:r>
            <a:endParaRPr lang="nl-BE" i="1" dirty="0"/>
          </a:p>
          <a:p>
            <a:pPr marL="0" indent="0">
              <a:buNone/>
            </a:pPr>
            <a:endParaRPr lang="nl-BE" i="1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Panel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4294967295"/>
          </p:nvPr>
        </p:nvSpPr>
        <p:spPr>
          <a:xfrm>
            <a:off x="708638" y="3429000"/>
            <a:ext cx="1356217" cy="3095625"/>
          </a:xfrm>
          <a:prstGeom prst="rect">
            <a:avLst/>
          </a:prstGeom>
        </p:spPr>
        <p:txBody>
          <a:bodyPr/>
          <a:lstStyle/>
          <a:p>
            <a:pPr marL="0" indent="0" defTabSz="762000" eaLnBrk="0" hangingPunc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b="1" dirty="0" err="1">
                <a:solidFill>
                  <a:srgbClr val="5A96B5"/>
                </a:solidFill>
              </a:rPr>
              <a:t>Klant</a:t>
            </a:r>
            <a:endParaRPr lang="en-US" sz="1400" b="1" dirty="0">
              <a:solidFill>
                <a:srgbClr val="5A96B5"/>
              </a:solidFill>
            </a:endParaRPr>
          </a:p>
          <a:p>
            <a:pPr marL="0" indent="0" defTabSz="762000" eaLnBrk="0" hangingPunct="0">
              <a:spcBef>
                <a:spcPts val="300"/>
              </a:spcBef>
              <a:spcAft>
                <a:spcPts val="300"/>
              </a:spcAft>
              <a:buNone/>
            </a:pPr>
            <a:r>
              <a:rPr lang="nl-BE" sz="1400" dirty="0"/>
              <a:t>Stad Brugge</a:t>
            </a:r>
          </a:p>
          <a:p>
            <a:pPr marL="0" indent="0" defTabSz="762000" eaLnBrk="0" hangingPunc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b="1" dirty="0" err="1">
                <a:solidFill>
                  <a:srgbClr val="5A96B5"/>
                </a:solidFill>
              </a:rPr>
              <a:t>Periode</a:t>
            </a:r>
            <a:endParaRPr lang="en-US" sz="1400" b="1" dirty="0">
              <a:solidFill>
                <a:srgbClr val="5A96B5"/>
              </a:solidFill>
            </a:endParaRPr>
          </a:p>
          <a:p>
            <a:pPr marL="0" indent="0" defTabSz="762000" eaLnBrk="0" hangingPunc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/>
              <a:t>2020-2023</a:t>
            </a:r>
          </a:p>
        </p:txBody>
      </p:sp>
      <p:pic>
        <p:nvPicPr>
          <p:cNvPr id="13" name="Tijdelijke aanduiding voor afbeelding 12" descr="Afbeelding met boom, buiten, gras, grond&#10;&#10;Automatisch gegenereerde beschrijving">
            <a:extLst>
              <a:ext uri="{FF2B5EF4-FFF2-40B4-BE49-F238E27FC236}">
                <a16:creationId xmlns:a16="http://schemas.microsoft.com/office/drawing/2014/main" id="{B9EC74A0-F34F-E6E2-891D-759B32E4A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>
            <a:fillRect/>
          </a:stretch>
        </p:blipFill>
        <p:spPr/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6BDD8C5-DF76-7E7B-E1C3-E5621AB9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6" t="10706" r="32210" b="13220"/>
          <a:stretch/>
        </p:blipFill>
        <p:spPr>
          <a:xfrm>
            <a:off x="334643" y="4976812"/>
            <a:ext cx="1730212" cy="12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2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D288B-F433-407C-B9DF-DF4CF7F5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87" y="1241202"/>
            <a:ext cx="2527576" cy="886397"/>
          </a:xfrm>
        </p:spPr>
        <p:txBody>
          <a:bodyPr/>
          <a:lstStyle/>
          <a:p>
            <a:r>
              <a:rPr lang="nl-BE" dirty="0"/>
              <a:t>Inrichtings-visie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3FD718-D637-4116-4807-6EA533623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801" y="1800680"/>
            <a:ext cx="5285238" cy="34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CDA7A6-502B-916F-68D0-4C293C906E64}"/>
              </a:ext>
            </a:extLst>
          </p:cNvPr>
          <p:cNvSpPr txBox="1"/>
          <p:nvPr/>
        </p:nvSpPr>
        <p:spPr>
          <a:xfrm>
            <a:off x="643334" y="6251904"/>
            <a:ext cx="22005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chemeClr val="bg1"/>
                </a:solidFill>
              </a:rPr>
              <a:t>©Agentschap Onroerend Erfgoed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993622-57B5-B6AC-7510-668E0160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4" y="1098957"/>
            <a:ext cx="5158522" cy="548951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AB5AD4-CD94-3E1C-DB50-4FFA8116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41" y="1669410"/>
            <a:ext cx="2629112" cy="36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5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79AA44D-C468-51F6-404E-D9BCBDF5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3" y="1175494"/>
            <a:ext cx="6603994" cy="41320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CDA7A6-502B-916F-68D0-4C293C906E64}"/>
              </a:ext>
            </a:extLst>
          </p:cNvPr>
          <p:cNvSpPr txBox="1"/>
          <p:nvPr/>
        </p:nvSpPr>
        <p:spPr>
          <a:xfrm>
            <a:off x="643334" y="6251904"/>
            <a:ext cx="22005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chemeClr val="bg1"/>
                </a:solidFill>
              </a:rPr>
              <a:t>©Agentschap Onroerend Erfgoed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8395736-69F5-82AC-2050-D32C0925C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08" r="13685" b="380"/>
          <a:stretch/>
        </p:blipFill>
        <p:spPr>
          <a:xfrm>
            <a:off x="5475013" y="5530926"/>
            <a:ext cx="2269320" cy="12048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A445BA-58AF-006E-E0BE-F029CAFD9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9" b="62255"/>
          <a:stretch/>
        </p:blipFill>
        <p:spPr>
          <a:xfrm>
            <a:off x="429044" y="5531464"/>
            <a:ext cx="2629112" cy="98151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B72752-2367-9733-3541-0CEF86FCC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46" b="34688"/>
          <a:stretch/>
        </p:blipFill>
        <p:spPr>
          <a:xfrm>
            <a:off x="2843867" y="5530926"/>
            <a:ext cx="2629112" cy="98151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CD6D43-2C59-B59C-5D81-74EA70D4BE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61" r="14148"/>
          <a:stretch/>
        </p:blipFill>
        <p:spPr>
          <a:xfrm>
            <a:off x="304879" y="1194435"/>
            <a:ext cx="2203428" cy="20125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B6B1C1D-B4C2-48DA-BD5C-3EF385726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79" y="3957211"/>
            <a:ext cx="2203428" cy="136927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FB6870-B633-57C7-D099-2380B82FF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641" y="4197975"/>
            <a:ext cx="249348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9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CDA7A6-502B-916F-68D0-4C293C906E64}"/>
              </a:ext>
            </a:extLst>
          </p:cNvPr>
          <p:cNvSpPr txBox="1"/>
          <p:nvPr/>
        </p:nvSpPr>
        <p:spPr>
          <a:xfrm>
            <a:off x="643334" y="6251904"/>
            <a:ext cx="22005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chemeClr val="bg1"/>
                </a:solidFill>
              </a:rPr>
              <a:t>©Agentschap Onroerend Erfgoed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0E8827-56BC-82FF-5224-0497A7CD3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 t="11642" r="14199" b="24169"/>
          <a:stretch/>
        </p:blipFill>
        <p:spPr>
          <a:xfrm>
            <a:off x="576222" y="1191237"/>
            <a:ext cx="4415227" cy="464306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A44A7C-0192-F825-DED7-098F6A48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710"/>
          <a:stretch/>
        </p:blipFill>
        <p:spPr>
          <a:xfrm>
            <a:off x="5517212" y="1531359"/>
            <a:ext cx="2629112" cy="1082180"/>
          </a:xfrm>
          <a:prstGeom prst="rect">
            <a:avLst/>
          </a:prstGeom>
        </p:spPr>
      </p:pic>
      <p:pic>
        <p:nvPicPr>
          <p:cNvPr id="15" name="Afbeelding 14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AF6EE2D7-868E-52AC-7023-10884EAB1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6" t="24586" r="3679" b="39705"/>
          <a:stretch/>
        </p:blipFill>
        <p:spPr>
          <a:xfrm>
            <a:off x="214343" y="5003085"/>
            <a:ext cx="3182769" cy="166242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0726CBF-E217-5AC4-CE2B-D04C467A6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328" y="1531359"/>
            <a:ext cx="1767335" cy="132550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9CE913F-ED52-0629-E5B9-8ED52CF7B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11"/>
          <a:stretch/>
        </p:blipFill>
        <p:spPr>
          <a:xfrm>
            <a:off x="7025055" y="2135284"/>
            <a:ext cx="1767335" cy="132550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6B47B06-E360-101C-3E64-40F2D098B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211" y="3116899"/>
            <a:ext cx="1754452" cy="131700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C3A61E1-8A87-E077-E7A3-60AC5FD29B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760" r="2430"/>
          <a:stretch/>
        </p:blipFill>
        <p:spPr>
          <a:xfrm>
            <a:off x="7037938" y="3720824"/>
            <a:ext cx="1754452" cy="131700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DF91089-2BF6-AED8-BCFC-E3B38F8320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821"/>
          <a:stretch/>
        </p:blipFill>
        <p:spPr>
          <a:xfrm>
            <a:off x="5366211" y="4693947"/>
            <a:ext cx="1754452" cy="13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53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64F9AF-4C6A-31A5-10B8-559061CB3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08" r="13685" b="380"/>
          <a:stretch/>
        </p:blipFill>
        <p:spPr>
          <a:xfrm>
            <a:off x="5475013" y="5572871"/>
            <a:ext cx="2269320" cy="12048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CDA7A6-502B-916F-68D0-4C293C906E64}"/>
              </a:ext>
            </a:extLst>
          </p:cNvPr>
          <p:cNvSpPr txBox="1"/>
          <p:nvPr/>
        </p:nvSpPr>
        <p:spPr>
          <a:xfrm>
            <a:off x="643334" y="6251904"/>
            <a:ext cx="22005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chemeClr val="bg1"/>
                </a:solidFill>
              </a:rPr>
              <a:t>©Agentschap Onroerend Erfgoed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04C163-B69D-43AF-AFAA-D189E099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66" y="1653194"/>
            <a:ext cx="6344667" cy="36543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AB5AD4-CD94-3E1C-DB50-4FFA8116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9" b="62255"/>
          <a:stretch/>
        </p:blipFill>
        <p:spPr>
          <a:xfrm>
            <a:off x="429044" y="5573409"/>
            <a:ext cx="2629112" cy="9815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CABB057-27A9-57D9-532C-C045A8CBE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46" b="34688"/>
          <a:stretch/>
        </p:blipFill>
        <p:spPr>
          <a:xfrm>
            <a:off x="2843867" y="5572871"/>
            <a:ext cx="2629112" cy="9815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9626FA7-CAA8-5917-724C-E3474CC1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02" y="1228728"/>
            <a:ext cx="1745929" cy="116213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6949DFA-A500-A5E8-CE5E-FF3C68EC5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776" y="4177012"/>
            <a:ext cx="1864019" cy="13980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98D7533-CCB0-D9D5-56BA-76D373C38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776" y="2780537"/>
            <a:ext cx="1864019" cy="124268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5C1212E-44B1-BD8A-EACA-9C740C386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3777" y="1228728"/>
            <a:ext cx="1864019" cy="139801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FBFA1A-B6D4-B6ED-B83A-5A3863DD3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02" y="2535204"/>
            <a:ext cx="1745930" cy="130944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DFF752D-6E4A-2ABD-8C94-A4ED6A047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200" y="3998957"/>
            <a:ext cx="1745929" cy="11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FA119973-06B5-FC41-31E1-CF82CE00A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993622-57B5-B6AC-7510-668E0160B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5152" r="21675" b="16189"/>
          <a:stretch/>
        </p:blipFill>
        <p:spPr>
          <a:xfrm>
            <a:off x="7911690" y="1107440"/>
            <a:ext cx="1063453" cy="1457960"/>
          </a:xfrm>
          <a:prstGeom prst="rect">
            <a:avLst/>
          </a:prstGeom>
        </p:spPr>
      </p:pic>
      <p:sp>
        <p:nvSpPr>
          <p:cNvPr id="5" name="Pijl: omlaag 4">
            <a:extLst>
              <a:ext uri="{FF2B5EF4-FFF2-40B4-BE49-F238E27FC236}">
                <a16:creationId xmlns:a16="http://schemas.microsoft.com/office/drawing/2014/main" id="{7736A178-7E56-BD03-538B-1B8729C3DA43}"/>
              </a:ext>
            </a:extLst>
          </p:cNvPr>
          <p:cNvSpPr/>
          <p:nvPr/>
        </p:nvSpPr>
        <p:spPr>
          <a:xfrm>
            <a:off x="8316357" y="927434"/>
            <a:ext cx="197723" cy="271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010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F4E54051-04B4-081B-5FC2-433747B0F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851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4336ED-87E0-C5DC-DC68-1D112BD0D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5152" r="21675" b="16189"/>
          <a:stretch/>
        </p:blipFill>
        <p:spPr>
          <a:xfrm>
            <a:off x="7911690" y="1107440"/>
            <a:ext cx="1063453" cy="1457960"/>
          </a:xfrm>
          <a:prstGeom prst="rect">
            <a:avLst/>
          </a:prstGeom>
        </p:spPr>
      </p:pic>
      <p:sp>
        <p:nvSpPr>
          <p:cNvPr id="5" name="Pijl: omlaag 4">
            <a:extLst>
              <a:ext uri="{FF2B5EF4-FFF2-40B4-BE49-F238E27FC236}">
                <a16:creationId xmlns:a16="http://schemas.microsoft.com/office/drawing/2014/main" id="{46B61440-CCCF-7692-8EE1-8177F164E933}"/>
              </a:ext>
            </a:extLst>
          </p:cNvPr>
          <p:cNvSpPr/>
          <p:nvPr/>
        </p:nvSpPr>
        <p:spPr>
          <a:xfrm rot="3729634">
            <a:off x="8480612" y="1947572"/>
            <a:ext cx="197723" cy="271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8849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s, buiten, boom, veld&#10;&#10;Automatisch gegenereerde beschrijving">
            <a:extLst>
              <a:ext uri="{FF2B5EF4-FFF2-40B4-BE49-F238E27FC236}">
                <a16:creationId xmlns:a16="http://schemas.microsoft.com/office/drawing/2014/main" id="{B6732B98-204C-36E8-D7C8-F0F6F3449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851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360032-5633-89D7-CBA2-F06E58A47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5152" r="21675" b="16189"/>
          <a:stretch/>
        </p:blipFill>
        <p:spPr>
          <a:xfrm>
            <a:off x="7911690" y="1107440"/>
            <a:ext cx="1063453" cy="1457960"/>
          </a:xfrm>
          <a:prstGeom prst="rect">
            <a:avLst/>
          </a:prstGeom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17959CC1-6B66-BB00-94C0-C90E43730232}"/>
              </a:ext>
            </a:extLst>
          </p:cNvPr>
          <p:cNvSpPr/>
          <p:nvPr/>
        </p:nvSpPr>
        <p:spPr>
          <a:xfrm rot="3729634">
            <a:off x="8480612" y="1947572"/>
            <a:ext cx="197723" cy="271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7962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2081EA5F-B936-E375-AC54-BC1B2C211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Inrichtingsvisie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0D7764-5090-DA6E-0AA4-0246A5D8C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5152" r="21675" b="16189"/>
          <a:stretch/>
        </p:blipFill>
        <p:spPr>
          <a:xfrm>
            <a:off x="7911690" y="1107440"/>
            <a:ext cx="1063453" cy="1457960"/>
          </a:xfrm>
          <a:prstGeom prst="rect">
            <a:avLst/>
          </a:prstGeom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4F739AC4-D0A1-E8CB-C9A4-03BA8F232732}"/>
              </a:ext>
            </a:extLst>
          </p:cNvPr>
          <p:cNvSpPr/>
          <p:nvPr/>
        </p:nvSpPr>
        <p:spPr>
          <a:xfrm rot="12807477">
            <a:off x="8187246" y="2181605"/>
            <a:ext cx="197723" cy="271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475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D288B-F433-407C-B9DF-DF4CF7F5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87" y="1241202"/>
            <a:ext cx="2527576" cy="443198"/>
          </a:xfrm>
        </p:spPr>
        <p:txBody>
          <a:bodyPr/>
          <a:lstStyle/>
          <a:p>
            <a:r>
              <a:rPr lang="nl-BE" dirty="0"/>
              <a:t>Beheerplan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D4E9DD-D50C-3FF5-0C23-AD384EF6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07305" y="1615283"/>
            <a:ext cx="521253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09225E-F328-40AE-9E68-1E265E2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0" dirty="0"/>
              <a:t>Agenda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AABB75-3DF5-455C-979A-9AB0425FA5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8275" y="1809738"/>
            <a:ext cx="6121655" cy="853950"/>
          </a:xfrm>
        </p:spPr>
        <p:txBody>
          <a:bodyPr/>
          <a:lstStyle/>
          <a:p>
            <a:r>
              <a:rPr lang="nl-BE" dirty="0"/>
              <a:t>Mercedes Van Volcem, </a:t>
            </a:r>
            <a:r>
              <a:rPr lang="nl-BE" sz="1600" dirty="0"/>
              <a:t>Schepen van Openbaar Domein 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AF9A053-EA44-4291-B5DC-ACC960708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Verwelkoming en inleiding</a:t>
            </a:r>
          </a:p>
        </p:txBody>
      </p:sp>
      <p:pic>
        <p:nvPicPr>
          <p:cNvPr id="9" name="Tijdelijke aanduiding voor afbeelding 8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80F24CEA-943A-F676-76D8-6963C4C2B5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8" r="36918"/>
          <a:stretch>
            <a:fillRect/>
          </a:stretch>
        </p:blipFill>
        <p:spPr/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AADB331-5D7F-1B1F-F238-E786A8F3979A}"/>
              </a:ext>
            </a:extLst>
          </p:cNvPr>
          <p:cNvSpPr txBox="1">
            <a:spLocks/>
          </p:cNvSpPr>
          <p:nvPr/>
        </p:nvSpPr>
        <p:spPr>
          <a:xfrm>
            <a:off x="2598275" y="3060704"/>
            <a:ext cx="5644575" cy="1211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Olivier Heylen, </a:t>
            </a:r>
            <a:r>
              <a:rPr lang="nl-BE" sz="1600" dirty="0" err="1"/>
              <a:t>Principal</a:t>
            </a:r>
            <a:r>
              <a:rPr lang="nl-BE" sz="1600" dirty="0"/>
              <a:t> Advisor Ecologie, Antea Group</a:t>
            </a:r>
            <a:endParaRPr lang="nl-B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/>
              <a:t>Inventaris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/>
              <a:t>Inrichtingsvisie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dirty="0"/>
              <a:t>Beheerplan</a:t>
            </a:r>
          </a:p>
          <a:p>
            <a:endParaRPr lang="nl-BE" dirty="0"/>
          </a:p>
        </p:txBody>
      </p:sp>
      <p:sp>
        <p:nvSpPr>
          <p:cNvPr id="3" name="Tijdelijke aanduiding voor tekst 6">
            <a:extLst>
              <a:ext uri="{FF2B5EF4-FFF2-40B4-BE49-F238E27FC236}">
                <a16:creationId xmlns:a16="http://schemas.microsoft.com/office/drawing/2014/main" id="{5F8F68EB-9BAB-BE86-F9FE-91B1B3D125E6}"/>
              </a:ext>
            </a:extLst>
          </p:cNvPr>
          <p:cNvSpPr txBox="1">
            <a:spLocks/>
          </p:cNvSpPr>
          <p:nvPr/>
        </p:nvSpPr>
        <p:spPr>
          <a:xfrm>
            <a:off x="2598276" y="2644170"/>
            <a:ext cx="4944335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Toelichting Project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A606919A-284C-AB75-1506-C7676AE552A0}"/>
              </a:ext>
            </a:extLst>
          </p:cNvPr>
          <p:cNvSpPr txBox="1">
            <a:spLocks/>
          </p:cNvSpPr>
          <p:nvPr/>
        </p:nvSpPr>
        <p:spPr>
          <a:xfrm>
            <a:off x="2598274" y="4603989"/>
            <a:ext cx="4944335" cy="276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Slotwoord 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D8AC3653-1434-3256-C990-E8DA8793ECF2}"/>
              </a:ext>
            </a:extLst>
          </p:cNvPr>
          <p:cNvSpPr txBox="1">
            <a:spLocks/>
          </p:cNvSpPr>
          <p:nvPr/>
        </p:nvSpPr>
        <p:spPr>
          <a:xfrm>
            <a:off x="2598274" y="5043994"/>
            <a:ext cx="6121655" cy="853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Dirk De </a:t>
            </a:r>
            <a:r>
              <a:rPr lang="nl-BE" dirty="0" err="1"/>
              <a:t>fauw</a:t>
            </a:r>
            <a:r>
              <a:rPr lang="nl-BE" dirty="0"/>
              <a:t>, </a:t>
            </a:r>
            <a:r>
              <a:rPr lang="nl-BE" sz="1600" dirty="0"/>
              <a:t>Burgemeester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009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3881875-DD2D-43FC-AC6B-C42054418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Landschapsecologische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visie = behoud en ontwikkelen als boslandschap met open zones behouden + opgewaardeerd.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Ecologische functie + historische functie gerespecteerd.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sociale functie is belangrijk en wordt georganiseerd binnen de draagkracht van de ecologische waarden/natuurdoelen.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Specifieke elementen met hoge natuur- en/of erfgoedwaarde krijgen gepast beheer (dreven, grachten, rabatten, oude bomen).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Voormalige akker/huidige raaigrasweide ontwikkeld tot natuurrijk halfopen landschap met indicatief 2/3</a:t>
            </a:r>
            <a:r>
              <a:rPr lang="nl-BE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 vegetaties (schrale graslanden) en 1/3</a:t>
            </a:r>
            <a:r>
              <a:rPr lang="nl-BE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struweel.</a:t>
            </a:r>
          </a:p>
          <a:p>
            <a:r>
              <a:rPr lang="nl-BE" dirty="0">
                <a:latin typeface="Calibri" panose="020F0502020204030204" pitchFamily="34" charset="0"/>
                <a:cs typeface="Times New Roman" panose="02020603050405020304" pitchFamily="18" charset="0"/>
              </a:rPr>
              <a:t>Beheer volgens criteria geïntegreerd natuurbeheer</a:t>
            </a: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BAFEB7-C5D5-4C9F-8356-64ADE54B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Beheerplan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1B65E3-013B-4135-98D0-130EB45B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Visie</a:t>
            </a:r>
          </a:p>
        </p:txBody>
      </p:sp>
    </p:spTree>
    <p:extLst>
      <p:ext uri="{BB962C8B-B14F-4D97-AF65-F5344CB8AC3E}">
        <p14:creationId xmlns:p14="http://schemas.microsoft.com/office/powerpoint/2010/main" val="3405046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EA71353-1055-CBE3-7EF7-14EC4F03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"/>
          <a:stretch/>
        </p:blipFill>
        <p:spPr>
          <a:xfrm>
            <a:off x="708637" y="1809737"/>
            <a:ext cx="6833972" cy="4714888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ABAFEB7-C5D5-4C9F-8356-64ADE54B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Beheerplan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1B65E3-013B-4135-98D0-130EB45B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Ecologische functie</a:t>
            </a:r>
          </a:p>
        </p:txBody>
      </p:sp>
      <p:sp>
        <p:nvSpPr>
          <p:cNvPr id="12" name="Tijdelijke aanduiding voor inhoud 1">
            <a:extLst>
              <a:ext uri="{FF2B5EF4-FFF2-40B4-BE49-F238E27FC236}">
                <a16:creationId xmlns:a16="http://schemas.microsoft.com/office/drawing/2014/main" id="{5FF29FC0-E56B-0A79-37A2-BCC563699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487" y="3396655"/>
            <a:ext cx="3291513" cy="2593084"/>
          </a:xfrm>
        </p:spPr>
        <p:txBody>
          <a:bodyPr/>
          <a:lstStyle/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Vroegere boomgaard hersteld</a:t>
            </a:r>
          </a:p>
          <a:p>
            <a:pPr lvl="1"/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Ruime plantafstand</a:t>
            </a:r>
          </a:p>
          <a:p>
            <a:pPr lvl="1"/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Rassen ~ boomgaard-stichting</a:t>
            </a:r>
          </a:p>
          <a:p>
            <a:pPr lvl="1"/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Extensieve begrazing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Leefgebied vleermuizen, </a:t>
            </a:r>
            <a:r>
              <a:rPr lang="nl-B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vinpootsalamander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Ongewervelden ≈ 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bijzondere soorten in heidepercelen Beisbroek, Tudor en omgeving 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25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F6BFD80-4062-FD13-973E-D2ACB37F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"/>
          <a:stretch/>
        </p:blipFill>
        <p:spPr>
          <a:xfrm>
            <a:off x="708637" y="1809737"/>
            <a:ext cx="6833972" cy="4714888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ABAFEB7-C5D5-4C9F-8356-64ADE54B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Beheerplan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1B65E3-013B-4135-98D0-130EB45B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Ambitieniveau</a:t>
            </a: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A04D4BB2-1C1E-A880-72E0-F1C42060D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487" y="4000663"/>
            <a:ext cx="3291513" cy="1569627"/>
          </a:xfrm>
        </p:spPr>
        <p:txBody>
          <a:bodyPr/>
          <a:lstStyle/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Beheerplan type 2 </a:t>
            </a:r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(25% </a:t>
            </a:r>
            <a:r>
              <a:rPr lang="nl-B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toegepspitst</a:t>
            </a:r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natuurstreefbeeld)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Bossen, graslanden, akker als oppervlakte natuurstreefbeeld = 80 %</a:t>
            </a:r>
          </a:p>
        </p:txBody>
      </p:sp>
    </p:spTree>
    <p:extLst>
      <p:ext uri="{BB962C8B-B14F-4D97-AF65-F5344CB8AC3E}">
        <p14:creationId xmlns:p14="http://schemas.microsoft.com/office/powerpoint/2010/main" val="579370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8A667AA-2CAF-D505-87E1-14660BC96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0"/>
          <a:stretch/>
        </p:blipFill>
        <p:spPr>
          <a:xfrm>
            <a:off x="708637" y="1809737"/>
            <a:ext cx="6833972" cy="4714888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ABAFEB7-C5D5-4C9F-8356-64ADE54B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Beheerplan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1B65E3-013B-4135-98D0-130EB45B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Sociale functie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C241503-80CD-26BF-9778-10DF847F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487" y="3170153"/>
            <a:ext cx="3291513" cy="2735697"/>
          </a:xfrm>
        </p:spPr>
        <p:txBody>
          <a:bodyPr/>
          <a:lstStyle/>
          <a:p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huidige toegankelijkheid behouden, en versterkt door openstelling van Foreest </a:t>
            </a:r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Abdijbeke</a:t>
            </a:r>
            <a:endParaRPr lang="nl-B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Abdijbeke</a:t>
            </a:r>
            <a:r>
              <a:rPr lang="nl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recreatieve </a:t>
            </a:r>
            <a:r>
              <a:rPr lang="nl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wandellus</a:t>
            </a:r>
            <a:r>
              <a:rPr lang="nl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voorzien met verhoogd pad om aanwezige </a:t>
            </a:r>
            <a:r>
              <a:rPr lang="nl-B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rabbattenstructuur</a:t>
            </a:r>
            <a:r>
              <a:rPr lang="nl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 beleven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0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ABAFEB7-C5D5-4C9F-8356-64ADE54B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7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Beheerplan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1B65E3-013B-4135-98D0-130EB45B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804" y="1387031"/>
            <a:ext cx="5210951" cy="276999"/>
          </a:xfrm>
        </p:spPr>
        <p:txBody>
          <a:bodyPr anchor="ctr">
            <a:normAutofit/>
          </a:bodyPr>
          <a:lstStyle/>
          <a:p>
            <a:r>
              <a:rPr lang="nl-BE" dirty="0"/>
              <a:t>Opvolging</a:t>
            </a:r>
          </a:p>
        </p:txBody>
      </p:sp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E279AC40-8F23-9FF6-E392-881C012D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37" y="1809737"/>
            <a:ext cx="6833972" cy="2305063"/>
          </a:xfrm>
        </p:spPr>
        <p:txBody>
          <a:bodyPr/>
          <a:lstStyle/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Jaarlijkse registratie beheermaatregelen</a:t>
            </a:r>
          </a:p>
          <a:p>
            <a:r>
              <a:rPr lang="nl-BE" dirty="0">
                <a:latin typeface="Calibri" panose="020F0502020204030204" pitchFamily="34" charset="0"/>
                <a:cs typeface="Times New Roman" panose="02020603050405020304" pitchFamily="18" charset="0"/>
              </a:rPr>
              <a:t>6 jaarlijkse evaluatie kwaliteit aanwezige natuurstreefbeelden</a:t>
            </a:r>
          </a:p>
          <a:p>
            <a:r>
              <a:rPr lang="nl-BE" dirty="0">
                <a:latin typeface="Calibri" panose="020F0502020204030204" pitchFamily="34" charset="0"/>
                <a:cs typeface="Times New Roman" panose="02020603050405020304" pitchFamily="18" charset="0"/>
              </a:rPr>
              <a:t>Erfgoed: 6 jaarlijks logboek/toestandsrapport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4623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BFA3248-FED7-3B9E-51EB-CB432B79F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4851" t="194" r="6928" b="21454"/>
          <a:stretch/>
        </p:blipFill>
        <p:spPr>
          <a:xfrm>
            <a:off x="0" y="-11626"/>
            <a:ext cx="9144000" cy="6869626"/>
          </a:xfrm>
          <a:prstGeom prst="rect">
            <a:avLst/>
          </a:prstGeom>
          <a:noFill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74959" y="390698"/>
            <a:ext cx="7471350" cy="698944"/>
          </a:xfrm>
        </p:spPr>
        <p:txBody>
          <a:bodyPr wrap="square" anchor="ctr">
            <a:normAutofit/>
          </a:bodyPr>
          <a:lstStyle/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580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09225E-F328-40AE-9E68-1E265E2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0" dirty="0"/>
              <a:t>Verwelkoming en inleiding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CC4C8C6-E6EE-BDA2-AE57-8669AC58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68" y="1231155"/>
            <a:ext cx="5157663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5196" y="539636"/>
            <a:ext cx="7138483" cy="387798"/>
          </a:xfrm>
        </p:spPr>
        <p:txBody>
          <a:bodyPr/>
          <a:lstStyle/>
          <a:p>
            <a:r>
              <a:rPr lang="nl-BE" dirty="0"/>
              <a:t>Foreest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2527839" y="3429000"/>
            <a:ext cx="5907523" cy="2672918"/>
          </a:xfrm>
        </p:spPr>
        <p:txBody>
          <a:bodyPr/>
          <a:lstStyle/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Inrichting akker:</a:t>
            </a:r>
          </a:p>
          <a:p>
            <a:pPr lvl="1"/>
            <a:r>
              <a:rPr lang="nl-B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Verschralend beheer</a:t>
            </a:r>
          </a:p>
          <a:p>
            <a:pPr lvl="1"/>
            <a:r>
              <a:rPr lang="nl-B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(hei)schraal grasland combinatie met houtkant, …</a:t>
            </a:r>
          </a:p>
          <a:p>
            <a:pPr lvl="1"/>
            <a:r>
              <a:rPr lang="nl-B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Landschappelijke belevingswaarde</a:t>
            </a:r>
          </a:p>
          <a:p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Natuurbeheerplan:</a:t>
            </a:r>
          </a:p>
          <a:p>
            <a:pPr lvl="1"/>
            <a:r>
              <a:rPr lang="nl-B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Rijke bosecosystemen</a:t>
            </a:r>
          </a:p>
          <a:p>
            <a:pPr lvl="1"/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Mogelijke doelsoorten</a:t>
            </a:r>
          </a:p>
          <a:p>
            <a:pPr lvl="1"/>
            <a:r>
              <a:rPr lang="nl-B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Zachte</a:t>
            </a:r>
            <a:r>
              <a:rPr lang="nl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stille recreatie</a:t>
            </a:r>
            <a:endParaRPr lang="nl-B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dirty="0"/>
              <a:t>Geïntegreerde inrichting en beheer in functie van ecologische, landschappelijk en recreatieve waarden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BE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4294967295"/>
          </p:nvPr>
        </p:nvSpPr>
        <p:spPr>
          <a:xfrm>
            <a:off x="708638" y="3429000"/>
            <a:ext cx="1356217" cy="3095625"/>
          </a:xfrm>
          <a:prstGeom prst="rect">
            <a:avLst/>
          </a:prstGeom>
        </p:spPr>
        <p:txBody>
          <a:bodyPr/>
          <a:lstStyle/>
          <a:p>
            <a:pPr marL="0" indent="0" defTabSz="762000" eaLnBrk="0" hangingPunc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b="1" dirty="0">
                <a:solidFill>
                  <a:srgbClr val="5A96B5"/>
                </a:solidFill>
              </a:rPr>
              <a:t>Doel:</a:t>
            </a: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B9EC74A0-F34F-E6E2-891D-759B32E4A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32639"/>
          <a:stretch/>
        </p:blipFill>
        <p:spPr>
          <a:xfrm>
            <a:off x="0" y="0"/>
            <a:ext cx="6759179" cy="3129600"/>
          </a:xfrm>
        </p:spPr>
      </p:pic>
    </p:spTree>
    <p:extLst>
      <p:ext uri="{BB962C8B-B14F-4D97-AF65-F5344CB8AC3E}">
        <p14:creationId xmlns:p14="http://schemas.microsoft.com/office/powerpoint/2010/main" val="261194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D288B-F433-407C-B9DF-DF4CF7F5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87" y="1241202"/>
            <a:ext cx="2527576" cy="443198"/>
          </a:xfrm>
        </p:spPr>
        <p:txBody>
          <a:bodyPr/>
          <a:lstStyle/>
          <a:p>
            <a:r>
              <a:rPr lang="nl-BE" dirty="0"/>
              <a:t>Inventaris</a:t>
            </a:r>
          </a:p>
        </p:txBody>
      </p:sp>
      <p:pic>
        <p:nvPicPr>
          <p:cNvPr id="3" name="Afbeelding 2" descr="image001">
            <a:extLst>
              <a:ext uri="{FF2B5EF4-FFF2-40B4-BE49-F238E27FC236}">
                <a16:creationId xmlns:a16="http://schemas.microsoft.com/office/drawing/2014/main" id="{6282D1B9-922E-22A9-A9AA-C5065572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01" y="1241202"/>
            <a:ext cx="4724074" cy="45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71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Inventaris - Landschapshistoriek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88731F-85DE-4348-8C7A-C6F496A1F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/>
              <a:t>Situering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0C71D1-5166-B2DB-CEB8-D2A425A6A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04" y="1821389"/>
            <a:ext cx="6824678" cy="471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- Landschapshistoriek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4DD8AD-D4CE-4795-A59E-C92AF114C4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3004" y="1809738"/>
            <a:ext cx="3299400" cy="4703975"/>
          </a:xfrm>
        </p:spPr>
        <p:txBody>
          <a:bodyPr>
            <a:normAutofit/>
          </a:bodyPr>
          <a:lstStyle/>
          <a:p>
            <a:r>
              <a:rPr lang="nl-BE" dirty="0"/>
              <a:t>Opsomming van max. 7 </a:t>
            </a:r>
            <a:r>
              <a:rPr lang="nl-BE" dirty="0" err="1"/>
              <a:t>bullets</a:t>
            </a:r>
            <a:endParaRPr lang="nl-BE" dirty="0"/>
          </a:p>
          <a:p>
            <a:pPr lvl="1"/>
            <a:r>
              <a:rPr lang="nl-BE" dirty="0"/>
              <a:t>Tekst beperken tot max. 10 woorden (geen volzinnen)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AD492E-7090-A784-BA16-21DFA9CFB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1" t="248" r="17608" b="4"/>
          <a:stretch/>
        </p:blipFill>
        <p:spPr>
          <a:xfrm>
            <a:off x="710803" y="1821389"/>
            <a:ext cx="3308747" cy="4692125"/>
          </a:xfrm>
          <a:prstGeom prst="rect">
            <a:avLst/>
          </a:prstGeom>
          <a:noFill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88731F-85DE-4348-8C7A-C6F496A1F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805" y="1387031"/>
            <a:ext cx="2510568" cy="276999"/>
          </a:xfrm>
        </p:spPr>
        <p:txBody>
          <a:bodyPr anchor="ctr">
            <a:normAutofit/>
          </a:bodyPr>
          <a:lstStyle/>
          <a:p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Ferrariskaart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(1777-1778)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7A95D7C-3BD0-CBB8-8DCE-B69D0CACF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78" t="16997" r="59" b="2817"/>
          <a:stretch/>
        </p:blipFill>
        <p:spPr bwMode="auto">
          <a:xfrm rot="16200000">
            <a:off x="4671253" y="1453541"/>
            <a:ext cx="2504954" cy="3217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8D9DCD8-E5AA-49D8-B248-20326309F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23" b="95991" l="6331" r="62954">
                        <a14:foregroundMark x1="45604" y1="75167" x2="45604" y2="75167"/>
                        <a14:foregroundMark x1="31536" y1="69933" x2="31536" y2="69933"/>
                        <a14:foregroundMark x1="20399" y1="73719" x2="20399" y2="73719"/>
                        <a14:foregroundMark x1="32239" y1="76281" x2="32239" y2="76281"/>
                        <a14:foregroundMark x1="33177" y1="75947" x2="33177" y2="75947"/>
                        <a14:foregroundMark x1="37749" y1="74388" x2="37749" y2="74388"/>
                        <a14:foregroundMark x1="35873" y1="69599" x2="22978" y2="66592"/>
                        <a14:foregroundMark x1="22978" y1="66592" x2="20516" y2="68597"/>
                        <a14:foregroundMark x1="31536" y1="75724" x2="44549" y2="74610"/>
                        <a14:foregroundMark x1="44900" y1="69710" x2="39625" y2="62472"/>
                        <a14:foregroundMark x1="55451" y1="80735" x2="58851" y2="66370"/>
                        <a14:foregroundMark x1="58851" y1="66370" x2="43611" y2="59354"/>
                        <a14:foregroundMark x1="43611" y1="59354" x2="15123" y2="59911"/>
                        <a14:foregroundMark x1="58499" y1="77840" x2="61079" y2="61470"/>
                        <a14:foregroundMark x1="61079" y1="61470" x2="32005" y2="55122"/>
                        <a14:foregroundMark x1="32005" y1="55122" x2="13716" y2="57238"/>
                        <a14:foregroundMark x1="60961" y1="77506" x2="60610" y2="57684"/>
                        <a14:foregroundMark x1="62134" y1="76281" x2="62603" y2="59354"/>
                        <a14:foregroundMark x1="62603" y1="59354" x2="24385" y2="50334"/>
                        <a14:foregroundMark x1="20516" y1="96102" x2="20516" y2="96102"/>
                        <a14:foregroundMark x1="62954" y1="57795" x2="51465" y2="53007"/>
                        <a14:foregroundMark x1="51465" y1="53007" x2="48300" y2="5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419" r="36241"/>
          <a:stretch/>
        </p:blipFill>
        <p:spPr bwMode="auto">
          <a:xfrm rot="10800000">
            <a:off x="5265274" y="3575450"/>
            <a:ext cx="3217347" cy="2368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7CA316BF-5D38-1789-D7D7-5679FD2EE2DC}"/>
              </a:ext>
            </a:extLst>
          </p:cNvPr>
          <p:cNvSpPr txBox="1">
            <a:spLocks/>
          </p:cNvSpPr>
          <p:nvPr/>
        </p:nvSpPr>
        <p:spPr>
          <a:xfrm>
            <a:off x="4306666" y="1387031"/>
            <a:ext cx="4484995" cy="27699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Kaartboek met kadastrale kaarten (1808-1810)</a:t>
            </a:r>
            <a:endParaRPr lang="nl-BE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B98ECFA-9360-F869-16BC-AAC583BC00D0}"/>
              </a:ext>
            </a:extLst>
          </p:cNvPr>
          <p:cNvSpPr/>
          <p:nvPr/>
        </p:nvSpPr>
        <p:spPr>
          <a:xfrm rot="19616753">
            <a:off x="1053086" y="2120317"/>
            <a:ext cx="855677" cy="2617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35BDF1C1-EE24-C6CB-B352-A70CAC62743F}"/>
              </a:ext>
            </a:extLst>
          </p:cNvPr>
          <p:cNvSpPr/>
          <p:nvPr/>
        </p:nvSpPr>
        <p:spPr>
          <a:xfrm>
            <a:off x="2238754" y="3514717"/>
            <a:ext cx="1887523" cy="2080470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B1D8810-7F97-1410-DC7F-D5579EEE809E}"/>
              </a:ext>
            </a:extLst>
          </p:cNvPr>
          <p:cNvSpPr/>
          <p:nvPr/>
        </p:nvSpPr>
        <p:spPr>
          <a:xfrm rot="20470136">
            <a:off x="5217527" y="2506341"/>
            <a:ext cx="688557" cy="1743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1EC8AAF7-FDCB-CE21-A278-8FE0F1176355}"/>
              </a:ext>
            </a:extLst>
          </p:cNvPr>
          <p:cNvSpPr/>
          <p:nvPr/>
        </p:nvSpPr>
        <p:spPr>
          <a:xfrm>
            <a:off x="5579108" y="3620073"/>
            <a:ext cx="2458893" cy="2368157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7554C52C-C74F-7743-FC8F-98F2C2519330}"/>
              </a:ext>
            </a:extLst>
          </p:cNvPr>
          <p:cNvSpPr/>
          <p:nvPr/>
        </p:nvSpPr>
        <p:spPr>
          <a:xfrm rot="20357156">
            <a:off x="6044950" y="4952994"/>
            <a:ext cx="1932207" cy="63756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7FD8596C-E8CB-6231-3E98-B3FF6F776E5C}"/>
              </a:ext>
            </a:extLst>
          </p:cNvPr>
          <p:cNvSpPr/>
          <p:nvPr/>
        </p:nvSpPr>
        <p:spPr>
          <a:xfrm rot="15048732">
            <a:off x="6810870" y="3926451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893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E160D84-7890-4162-1F84-2DF3F0560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" t="9923" b="272"/>
          <a:stretch/>
        </p:blipFill>
        <p:spPr bwMode="auto">
          <a:xfrm rot="16200000">
            <a:off x="3941286" y="2387855"/>
            <a:ext cx="4455635" cy="329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283432-0D5A-F20A-59D1-68F708985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0" r="9736"/>
          <a:stretch/>
        </p:blipFill>
        <p:spPr>
          <a:xfrm>
            <a:off x="538671" y="1809737"/>
            <a:ext cx="3186711" cy="44539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C32EF9-E5B7-4D2D-9A55-495B40C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539636"/>
            <a:ext cx="6603994" cy="387798"/>
          </a:xfrm>
        </p:spPr>
        <p:txBody>
          <a:bodyPr wrap="square">
            <a:normAutofit/>
          </a:bodyPr>
          <a:lstStyle/>
          <a:p>
            <a:r>
              <a:rPr lang="nl-BE" dirty="0"/>
              <a:t>Inventaris - Landschapshistoriek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88731F-85DE-4348-8C7A-C6F496A1F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804" y="1387031"/>
            <a:ext cx="3186711" cy="276999"/>
          </a:xfrm>
        </p:spPr>
        <p:txBody>
          <a:bodyPr anchor="ctr">
            <a:normAutofit/>
          </a:bodyPr>
          <a:lstStyle/>
          <a:p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Vandermaelenkaart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(1846-1854) </a:t>
            </a:r>
            <a:endParaRPr lang="nl-BE" dirty="0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7CA316BF-5D38-1789-D7D7-5679FD2EE2DC}"/>
              </a:ext>
            </a:extLst>
          </p:cNvPr>
          <p:cNvSpPr txBox="1">
            <a:spLocks/>
          </p:cNvSpPr>
          <p:nvPr/>
        </p:nvSpPr>
        <p:spPr>
          <a:xfrm>
            <a:off x="4310213" y="1256135"/>
            <a:ext cx="4484995" cy="57322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A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parcellaire de la commune de Sint André: avec les mutations (1854) </a:t>
            </a:r>
            <a:endParaRPr lang="nl-BE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B98ECFA-9360-F869-16BC-AAC583BC00D0}"/>
              </a:ext>
            </a:extLst>
          </p:cNvPr>
          <p:cNvSpPr/>
          <p:nvPr/>
        </p:nvSpPr>
        <p:spPr>
          <a:xfrm rot="20493760">
            <a:off x="947941" y="2413169"/>
            <a:ext cx="597977" cy="2316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35BDF1C1-EE24-C6CB-B352-A70CAC62743F}"/>
              </a:ext>
            </a:extLst>
          </p:cNvPr>
          <p:cNvSpPr/>
          <p:nvPr/>
        </p:nvSpPr>
        <p:spPr>
          <a:xfrm>
            <a:off x="1834176" y="4021672"/>
            <a:ext cx="1530663" cy="1776831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B1D8810-7F97-1410-DC7F-D5579EEE809E}"/>
              </a:ext>
            </a:extLst>
          </p:cNvPr>
          <p:cNvSpPr/>
          <p:nvPr/>
        </p:nvSpPr>
        <p:spPr>
          <a:xfrm rot="20470136">
            <a:off x="4740304" y="2143673"/>
            <a:ext cx="857323" cy="2807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1EC8AAF7-FDCB-CE21-A278-8FE0F1176355}"/>
              </a:ext>
            </a:extLst>
          </p:cNvPr>
          <p:cNvSpPr/>
          <p:nvPr/>
        </p:nvSpPr>
        <p:spPr>
          <a:xfrm rot="21241225">
            <a:off x="5537292" y="3872248"/>
            <a:ext cx="2314932" cy="2399251"/>
          </a:xfrm>
          <a:custGeom>
            <a:avLst/>
            <a:gdLst>
              <a:gd name="connsiteX0" fmla="*/ 847288 w 1887523"/>
              <a:gd name="connsiteY0" fmla="*/ 327170 h 2080470"/>
              <a:gd name="connsiteX1" fmla="*/ 1057013 w 1887523"/>
              <a:gd name="connsiteY1" fmla="*/ 1057013 h 2080470"/>
              <a:gd name="connsiteX2" fmla="*/ 0 w 1887523"/>
              <a:gd name="connsiteY2" fmla="*/ 1400961 h 2080470"/>
              <a:gd name="connsiteX3" fmla="*/ 218113 w 1887523"/>
              <a:gd name="connsiteY3" fmla="*/ 2080470 h 2080470"/>
              <a:gd name="connsiteX4" fmla="*/ 1887523 w 1887523"/>
              <a:gd name="connsiteY4" fmla="*/ 1501629 h 2080470"/>
              <a:gd name="connsiteX5" fmla="*/ 1535185 w 1887523"/>
              <a:gd name="connsiteY5" fmla="*/ 0 h 2080470"/>
              <a:gd name="connsiteX6" fmla="*/ 847288 w 1887523"/>
              <a:gd name="connsiteY6" fmla="*/ 327170 h 208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523" h="2080470">
                <a:moveTo>
                  <a:pt x="847288" y="327170"/>
                </a:moveTo>
                <a:lnTo>
                  <a:pt x="1057013" y="1057013"/>
                </a:lnTo>
                <a:lnTo>
                  <a:pt x="0" y="1400961"/>
                </a:lnTo>
                <a:lnTo>
                  <a:pt x="218113" y="2080470"/>
                </a:lnTo>
                <a:lnTo>
                  <a:pt x="1887523" y="1501629"/>
                </a:lnTo>
                <a:lnTo>
                  <a:pt x="1535185" y="0"/>
                </a:lnTo>
                <a:lnTo>
                  <a:pt x="847288" y="32717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3CD7082-3693-58FE-D7DC-F9CB2D124F99}"/>
              </a:ext>
            </a:extLst>
          </p:cNvPr>
          <p:cNvSpPr/>
          <p:nvPr/>
        </p:nvSpPr>
        <p:spPr>
          <a:xfrm rot="20357156">
            <a:off x="2074731" y="4860465"/>
            <a:ext cx="1354350" cy="63756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7E97D334-2B4E-9819-5E2A-73A6197289D1}"/>
              </a:ext>
            </a:extLst>
          </p:cNvPr>
          <p:cNvSpPr/>
          <p:nvPr/>
        </p:nvSpPr>
        <p:spPr>
          <a:xfrm rot="4554363">
            <a:off x="763054" y="3807092"/>
            <a:ext cx="1312681" cy="56591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2AD33D8-BF65-A411-24A1-B45AF2E0CD96}"/>
              </a:ext>
            </a:extLst>
          </p:cNvPr>
          <p:cNvSpPr/>
          <p:nvPr/>
        </p:nvSpPr>
        <p:spPr>
          <a:xfrm rot="20357156">
            <a:off x="5950559" y="5087307"/>
            <a:ext cx="1778273" cy="70294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8CE0CBD9-D7CA-CB83-E0E6-0938BD8C2FFE}"/>
              </a:ext>
            </a:extLst>
          </p:cNvPr>
          <p:cNvSpPr/>
          <p:nvPr/>
        </p:nvSpPr>
        <p:spPr>
          <a:xfrm rot="4978309">
            <a:off x="5020970" y="4164294"/>
            <a:ext cx="912119" cy="46943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2B53E935-2A7A-2033-F37A-660B14C9EE50}"/>
              </a:ext>
            </a:extLst>
          </p:cNvPr>
          <p:cNvSpPr/>
          <p:nvPr/>
        </p:nvSpPr>
        <p:spPr>
          <a:xfrm rot="15048732">
            <a:off x="2395923" y="4062983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3A5118F4-15CF-76A3-62A1-BA9D17AC40A3}"/>
              </a:ext>
            </a:extLst>
          </p:cNvPr>
          <p:cNvSpPr/>
          <p:nvPr/>
        </p:nvSpPr>
        <p:spPr>
          <a:xfrm rot="15048732">
            <a:off x="6586606" y="4126033"/>
            <a:ext cx="938510" cy="865726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7116122"/>
      </p:ext>
    </p:extLst>
  </p:cSld>
  <p:clrMapOvr>
    <a:masterClrMapping/>
  </p:clrMapOvr>
</p:sld>
</file>

<file path=ppt/theme/theme1.xml><?xml version="1.0" encoding="utf-8"?>
<a:theme xmlns:a="http://schemas.openxmlformats.org/drawingml/2006/main" name="Antea Group_3_4">
  <a:themeElements>
    <a:clrScheme name="Antea Gro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A83"/>
      </a:accent1>
      <a:accent2>
        <a:srgbClr val="88B04B"/>
      </a:accent2>
      <a:accent3>
        <a:srgbClr val="98CCD4"/>
      </a:accent3>
      <a:accent4>
        <a:srgbClr val="BCD8A4"/>
      </a:accent4>
      <a:accent5>
        <a:srgbClr val="3386A8"/>
      </a:accent5>
      <a:accent6>
        <a:srgbClr val="70AD47"/>
      </a:accent6>
      <a:hlink>
        <a:srgbClr val="0563C1"/>
      </a:hlink>
      <a:folHlink>
        <a:srgbClr val="954F72"/>
      </a:folHlink>
    </a:clrScheme>
    <a:fontScheme name="antea-group-jvb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tea Group sjabloon 16-9 r20201210.potx" id="{4CAEDDA1-3847-4334-9C96-48D931F35408}" vid="{6B872BBF-743C-4653-B26D-7C655241ECE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8ccf70-ebe7-4fa2-bd99-96ffbd228fbc" xsi:nil="true"/>
    <lcf76f155ced4ddcb4097134ff3c332f xmlns="1fcb416f-6160-4129-833d-97ad0eff41b1">
      <Terms xmlns="http://schemas.microsoft.com/office/infopath/2007/PartnerControls"/>
    </lcf76f155ced4ddcb4097134ff3c332f>
    <Thumbnail xmlns="1fcb416f-6160-4129-833d-97ad0eff41b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0E0676C9A7A418F48F61F892E8090" ma:contentTypeVersion="15" ma:contentTypeDescription="Een nieuw document maken." ma:contentTypeScope="" ma:versionID="143964d4f08b9c92677a0fdc1827d7ad">
  <xsd:schema xmlns:xsd="http://www.w3.org/2001/XMLSchema" xmlns:xs="http://www.w3.org/2001/XMLSchema" xmlns:p="http://schemas.microsoft.com/office/2006/metadata/properties" xmlns:ns2="1fcb416f-6160-4129-833d-97ad0eff41b1" xmlns:ns3="f08ccf70-ebe7-4fa2-bd99-96ffbd228fbc" targetNamespace="http://schemas.microsoft.com/office/2006/metadata/properties" ma:root="true" ma:fieldsID="c75d098b4520f08a6b29306547d6cb94" ns2:_="" ns3:_="">
    <xsd:import namespace="1fcb416f-6160-4129-833d-97ad0eff41b1"/>
    <xsd:import namespace="f08ccf70-ebe7-4fa2-bd99-96ffbd228f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b416f-6160-4129-833d-97ad0eff4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7fdcd23-0824-4d4a-bb18-710e59b2d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humbnail" ma:index="21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ccf70-ebe7-4fa2-bd99-96ffbd228fb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2280c61-4949-444b-94bd-0fad74a0d6c6}" ma:internalName="TaxCatchAll" ma:showField="CatchAllData" ma:web="f08ccf70-ebe7-4fa2-bd99-96ffbd228f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B73532-0888-441C-9161-3519788F3195}">
  <ds:schemaRefs>
    <ds:schemaRef ds:uri="http://purl.org/dc/terms/"/>
    <ds:schemaRef ds:uri="1fcb416f-6160-4129-833d-97ad0eff41b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08ccf70-ebe7-4fa2-bd99-96ffbd228fbc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F03A0E-BEE4-44E4-8069-D110E861E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DFC7E2-D11F-4DB6-9C8B-B9D9AB83A8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cb416f-6160-4129-833d-97ad0eff41b1"/>
    <ds:schemaRef ds:uri="f08ccf70-ebe7-4fa2-bd99-96ffbd228f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Antea Group sjabloon 16-9 r20201210</Template>
  <TotalTime>67</TotalTime>
  <Words>904</Words>
  <Application>Microsoft Office PowerPoint</Application>
  <PresentationFormat>Diavoorstelling (4:3)</PresentationFormat>
  <Paragraphs>140</Paragraphs>
  <Slides>35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Museo Slab 500</vt:lpstr>
      <vt:lpstr>Wingdings</vt:lpstr>
      <vt:lpstr>Calibri</vt:lpstr>
      <vt:lpstr>Arial</vt:lpstr>
      <vt:lpstr>Antea Group_3_4</vt:lpstr>
      <vt:lpstr>Foreest</vt:lpstr>
      <vt:lpstr>Foreest</vt:lpstr>
      <vt:lpstr>Agenda</vt:lpstr>
      <vt:lpstr>Verwelkoming en inleiding</vt:lpstr>
      <vt:lpstr>Foreest</vt:lpstr>
      <vt:lpstr>Inventaris</vt:lpstr>
      <vt:lpstr>Inventaris - Landschapshistoriek</vt:lpstr>
      <vt:lpstr>Inventaris - Landschapshistoriek</vt:lpstr>
      <vt:lpstr>Inventaris - Landschapshistoriek</vt:lpstr>
      <vt:lpstr>Inventaris - Landschapshistoriek</vt:lpstr>
      <vt:lpstr>Inventaris – Erfgoed </vt:lpstr>
      <vt:lpstr>Inventaris – Erfgoed </vt:lpstr>
      <vt:lpstr>Inventaris – Erfgoed </vt:lpstr>
      <vt:lpstr>Inventaris – Abiotiek </vt:lpstr>
      <vt:lpstr>Inventaris – Abiotiek </vt:lpstr>
      <vt:lpstr>Inventaris – Biotiek </vt:lpstr>
      <vt:lpstr>Inventaris – Biotiek </vt:lpstr>
      <vt:lpstr>Inventaris – Biotiek </vt:lpstr>
      <vt:lpstr>Inventaris – Biotiek </vt:lpstr>
      <vt:lpstr>Inrichtings-visie</vt:lpstr>
      <vt:lpstr>Inrichtingsvisie</vt:lpstr>
      <vt:lpstr>Inrichtingsvisie</vt:lpstr>
      <vt:lpstr>Inrichtingsvisie</vt:lpstr>
      <vt:lpstr>Inrichtingsvisie</vt:lpstr>
      <vt:lpstr>Inrichtingsvisie</vt:lpstr>
      <vt:lpstr>Inrichtingsvisie</vt:lpstr>
      <vt:lpstr>Inrichtingsvisie</vt:lpstr>
      <vt:lpstr>Inrichtingsvisie</vt:lpstr>
      <vt:lpstr>Beheerplan</vt:lpstr>
      <vt:lpstr>Beheerplan</vt:lpstr>
      <vt:lpstr>Beheerplan</vt:lpstr>
      <vt:lpstr>Beheerplan</vt:lpstr>
      <vt:lpstr>Beheerplan</vt:lpstr>
      <vt:lpstr>Beheerplan</vt:lpstr>
      <vt:lpstr>Bedankt voor uw aandacht!</vt:lpstr>
    </vt:vector>
  </TitlesOfParts>
  <Company>Antea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Antea Group basispresentatie NL 4:3</dc:title>
  <dc:creator>Vandenbergh Jan</dc:creator>
  <cp:lastModifiedBy>Kelsey Dewulf</cp:lastModifiedBy>
  <cp:revision>124</cp:revision>
  <cp:lastPrinted>2023-03-09T10:11:59Z</cp:lastPrinted>
  <dcterms:created xsi:type="dcterms:W3CDTF">2021-01-10T22:10:31Z</dcterms:created>
  <dcterms:modified xsi:type="dcterms:W3CDTF">2023-03-09T11:12:37Z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0x01010042D0E0676C9A7A418F48F61F892E8090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