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68"/>
  </p:notesMasterIdLst>
  <p:handoutMasterIdLst>
    <p:handoutMasterId r:id="rId69"/>
  </p:handoutMasterIdLst>
  <p:sldIdLst>
    <p:sldId id="725" r:id="rId2"/>
    <p:sldId id="752" r:id="rId3"/>
    <p:sldId id="537" r:id="rId4"/>
    <p:sldId id="753" r:id="rId5"/>
    <p:sldId id="348" r:id="rId6"/>
    <p:sldId id="464" r:id="rId7"/>
    <p:sldId id="365" r:id="rId8"/>
    <p:sldId id="754" r:id="rId9"/>
    <p:sldId id="734" r:id="rId10"/>
    <p:sldId id="431" r:id="rId11"/>
    <p:sldId id="442" r:id="rId12"/>
    <p:sldId id="755" r:id="rId13"/>
    <p:sldId id="694" r:id="rId14"/>
    <p:sldId id="417" r:id="rId15"/>
    <p:sldId id="343" r:id="rId16"/>
    <p:sldId id="756" r:id="rId17"/>
    <p:sldId id="757" r:id="rId18"/>
    <p:sldId id="347" r:id="rId19"/>
    <p:sldId id="691" r:id="rId20"/>
    <p:sldId id="758" r:id="rId21"/>
    <p:sldId id="360" r:id="rId22"/>
    <p:sldId id="445" r:id="rId23"/>
    <p:sldId id="759" r:id="rId24"/>
    <p:sldId id="535" r:id="rId25"/>
    <p:sldId id="690" r:id="rId26"/>
    <p:sldId id="760" r:id="rId27"/>
    <p:sldId id="436" r:id="rId28"/>
    <p:sldId id="761" r:id="rId29"/>
    <p:sldId id="538" r:id="rId30"/>
    <p:sldId id="450" r:id="rId31"/>
    <p:sldId id="762" r:id="rId32"/>
    <p:sldId id="539" r:id="rId33"/>
    <p:sldId id="732" r:id="rId34"/>
    <p:sldId id="738" r:id="rId35"/>
    <p:sldId id="575" r:id="rId36"/>
    <p:sldId id="692" r:id="rId37"/>
    <p:sldId id="693" r:id="rId38"/>
    <p:sldId id="579" r:id="rId39"/>
    <p:sldId id="735" r:id="rId40"/>
    <p:sldId id="482" r:id="rId41"/>
    <p:sldId id="578" r:id="rId42"/>
    <p:sldId id="736" r:id="rId43"/>
    <p:sldId id="766" r:id="rId44"/>
    <p:sldId id="769" r:id="rId45"/>
    <p:sldId id="768" r:id="rId46"/>
    <p:sldId id="777" r:id="rId47"/>
    <p:sldId id="729" r:id="rId48"/>
    <p:sldId id="582" r:id="rId49"/>
    <p:sldId id="477" r:id="rId50"/>
    <p:sldId id="478" r:id="rId51"/>
    <p:sldId id="479" r:id="rId52"/>
    <p:sldId id="480" r:id="rId53"/>
    <p:sldId id="481" r:id="rId54"/>
    <p:sldId id="751" r:id="rId55"/>
    <p:sldId id="737" r:id="rId56"/>
    <p:sldId id="740" r:id="rId57"/>
    <p:sldId id="741" r:id="rId58"/>
    <p:sldId id="742" r:id="rId59"/>
    <p:sldId id="743" r:id="rId60"/>
    <p:sldId id="744" r:id="rId61"/>
    <p:sldId id="748" r:id="rId62"/>
    <p:sldId id="764" r:id="rId63"/>
    <p:sldId id="771" r:id="rId64"/>
    <p:sldId id="773" r:id="rId65"/>
    <p:sldId id="775" r:id="rId66"/>
    <p:sldId id="763" r:id="rId67"/>
  </p:sldIdLst>
  <p:sldSz cx="9144000" cy="5715000" type="screen16x1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8" userDrawn="1">
          <p15:clr>
            <a:srgbClr val="A4A3A4"/>
          </p15:clr>
        </p15:guide>
        <p15:guide id="2" pos="9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4BE"/>
    <a:srgbClr val="A62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947" autoAdjust="0"/>
  </p:normalViewPr>
  <p:slideViewPr>
    <p:cSldViewPr>
      <p:cViewPr varScale="1">
        <p:scale>
          <a:sx n="129" d="100"/>
          <a:sy n="129" d="100"/>
        </p:scale>
        <p:origin x="1200" y="90"/>
      </p:cViewPr>
      <p:guideLst>
        <p:guide orient="horz" pos="818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54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70F45-7E0B-4135-92DF-493B965774DE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CB9-0AD1-4499-A162-2A9D5AC085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943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BD963-4D8F-4EE1-9989-4935BECEC2FB}" type="datetimeFigureOut">
              <a:rPr lang="nl-BE" smtClean="0"/>
              <a:t>20/11/2023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6C5F-0CF4-4893-926A-05A04BCA58A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7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627120"/>
            <a:ext cx="5101209" cy="103324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221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365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81050"/>
            <a:ext cx="973956" cy="41529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81050"/>
            <a:ext cx="4648867" cy="41529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26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806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988953"/>
            <a:ext cx="6743700" cy="137160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627054"/>
            <a:ext cx="5101209" cy="1054235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15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2198370"/>
            <a:ext cx="3203828" cy="258498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198370"/>
            <a:ext cx="3202685" cy="258498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922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619375"/>
            <a:ext cx="3202686" cy="21639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619375"/>
            <a:ext cx="3190113" cy="216398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927861"/>
            <a:ext cx="3202686" cy="586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2266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780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386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869857"/>
            <a:ext cx="3364992" cy="95124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70560"/>
            <a:ext cx="3611880" cy="4373880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5"/>
            <a:ext cx="2846070" cy="182836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26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1869857"/>
            <a:ext cx="3371249" cy="94553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715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958266"/>
            <a:ext cx="2846070" cy="182836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5196840"/>
            <a:ext cx="3843598" cy="26670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088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52" y="803910"/>
            <a:ext cx="5797296" cy="99060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2198370"/>
            <a:ext cx="5797296" cy="2584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5199014"/>
            <a:ext cx="2065310" cy="2699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5196840"/>
            <a:ext cx="4425892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5181600"/>
            <a:ext cx="274320" cy="30480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071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588195"/>
            <a:ext cx="640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4. Overzicht van de 47 grootste investeringsprojecten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47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8BDC46C5-47B4-4B07-B5A5-5D93DBE03551}"/>
              </a:ext>
            </a:extLst>
          </p:cNvPr>
          <p:cNvSpPr txBox="1"/>
          <p:nvPr/>
        </p:nvSpPr>
        <p:spPr>
          <a:xfrm>
            <a:off x="3491880" y="1446844"/>
            <a:ext cx="5120865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Sportinfrastructuur in Koolkerke al jaren a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angegeven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als blinde vlek in beleidsprogramma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CBS 04/05/2020: voorzien van een nieuwbouw ter hoogte van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Gemeneweidestraat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(ter hoogte van de velden voor amateurvoetbal)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CBS 05/10/2020: vaststelling programma, aanpak en timing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Voorontwerp in finale fase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Ontwerp moet nog aangepast en verder verfijnd worden.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Omgevingsvergunningsaanvraag moet nog opgemaakt worden.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Start 2024/2025.</a:t>
            </a:r>
          </a:p>
          <a:p>
            <a:pPr defTabSz="685800">
              <a:defRPr/>
            </a:pPr>
            <a:endParaRPr lang="nl-BE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0D3AB3-E227-49DD-BB4C-3B082C1DB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7" t="-887" r="3926" b="2799"/>
          <a:stretch/>
        </p:blipFill>
        <p:spPr>
          <a:xfrm>
            <a:off x="98203" y="1408984"/>
            <a:ext cx="2741263" cy="422008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3A0964-569F-56BA-9B76-8B45260C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62750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6. Sportzaal koolkerke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</a:t>
            </a:r>
            <a:r>
              <a:rPr kumimoji="0" lang="nl-BE" sz="1050" b="0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112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315FDEF5-D4CC-4ADD-B611-CA32940E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10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44D14F-8797-FF70-8485-F8357B8C2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B1CCCCBC-D794-4C89-9862-1E4EBFAE6C70}"/>
              </a:ext>
            </a:extLst>
          </p:cNvPr>
          <p:cNvSpPr txBox="1"/>
          <p:nvPr/>
        </p:nvSpPr>
        <p:spPr>
          <a:xfrm>
            <a:off x="3403606" y="1453345"/>
            <a:ext cx="5416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GR 14/12/2020: goedkeuring aankoop  van 27.300m² grond (van vzw De Kade), grenzend aan het sportcomplex Gulden Kamer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27/03/2023: Gemeenteraad keurt kaderovereenkomst met Cercle Brugge goed - afspraken met betrekking tot uitbreiding en oefencentrum Cercle Brugge zijn daarin opgenomen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Stad Brugge voorziet als stadsaandeel in dit project een investeringstoelage die begrensd is op maximaal 3.000.000 euro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Omgevingsvergunning voor oefencentrum Cercle Brugge is ingediend en momenteel in behandeling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Doelstelling om in 2024 de werkzaamheden nog op te starten</a:t>
            </a:r>
          </a:p>
          <a:p>
            <a:pPr defTabSz="685800"/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Los van het project van Cercle Brugge zijn de stadsdiensten ook bezig met de noodzakelijke andere ingrepen/aanpassingen van sportpark Gulden Kamer (baseball-/cricketveld, vervanging veld 1 </a:t>
            </a:r>
            <a:r>
              <a:rPr lang="nl-BE" sz="12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Dosko</a:t>
            </a:r>
            <a:r>
              <a:rPr lang="nl-BE" sz="1200" b="1" dirty="0">
                <a:latin typeface="Century Gothic" panose="020B0502020202020204" pitchFamily="34" charset="0"/>
                <a:ea typeface="Verdana" panose="020B0604030504040204" pitchFamily="34" charset="0"/>
              </a:rPr>
              <a:t> Sint-Kruis door kunstgrasveld,…)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4579A8-549A-4854-A465-EADBB060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t="22114"/>
          <a:stretch/>
        </p:blipFill>
        <p:spPr>
          <a:xfrm>
            <a:off x="98203" y="1554836"/>
            <a:ext cx="3205190" cy="158872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3945D4-2B19-424A-9C54-E07331AAF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0" y="3191654"/>
            <a:ext cx="3274135" cy="2437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89A0E5-FE21-0DA3-8AA6-AE01BC37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854052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7. Realisatie oefencentrum Cercle brugge op gulden kamer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110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11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585803-47C4-7992-FAE6-460FE6578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meer parkeercapaciteit en kleine elektrische busjes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19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1C6F82BF-27E1-4D3B-BB70-EDCD1E8613D3}"/>
              </a:ext>
            </a:extLst>
          </p:cNvPr>
          <p:cNvSpPr txBox="1"/>
          <p:nvPr/>
        </p:nvSpPr>
        <p:spPr>
          <a:xfrm>
            <a:off x="2878336" y="4346030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050" b="1" dirty="0">
                <a:latin typeface="Verdana" panose="020B0604030504040204" pitchFamily="34" charset="0"/>
                <a:ea typeface="Verdana" panose="020B0604030504040204" pitchFamily="34" charset="0"/>
              </a:rPr>
              <a:t>Gerealiseerd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latin typeface="Verdana" panose="020B0604030504040204" pitchFamily="34" charset="0"/>
                <a:ea typeface="Verdana" panose="020B0604030504040204" pitchFamily="34" charset="0"/>
              </a:rPr>
              <a:t>Randparking waggelwater – 2019 – 0,5 miljoen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latin typeface="Verdana" panose="020B0604030504040204" pitchFamily="34" charset="0"/>
                <a:ea typeface="Verdana" panose="020B0604030504040204" pitchFamily="34" charset="0"/>
              </a:rPr>
              <a:t>Uitbreiding randparking L. </a:t>
            </a:r>
            <a:r>
              <a:rPr lang="nl-BE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Coiseaukaai</a:t>
            </a:r>
            <a:r>
              <a:rPr lang="nl-BE" sz="1050" dirty="0">
                <a:latin typeface="Verdana" panose="020B0604030504040204" pitchFamily="34" charset="0"/>
                <a:ea typeface="Verdana" panose="020B0604030504040204" pitchFamily="34" charset="0"/>
              </a:rPr>
              <a:t> in 2020 – 0,5 miljoen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685800">
              <a:defRPr/>
            </a:pPr>
            <a:endParaRPr lang="nl-BE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2780D4-5587-40B9-942E-55F6EC1F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54" y="1251302"/>
            <a:ext cx="5492692" cy="29204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DBF8F91-D5B0-AB07-F8F8-40A4B62E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4" y="449950"/>
            <a:ext cx="6768752" cy="674577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/>
              <a:t>8. </a:t>
            </a:r>
            <a:r>
              <a:rPr lang="en-US" sz="2200" b="1" dirty="0" err="1"/>
              <a:t>Realisatie</a:t>
            </a:r>
            <a:r>
              <a:rPr lang="en-US" sz="2200" b="1" dirty="0"/>
              <a:t> extra </a:t>
            </a:r>
            <a:r>
              <a:rPr lang="en-US" sz="2200" b="1" dirty="0" err="1"/>
              <a:t>parkeercapaciteit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185 en 187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9983E5B5-829B-4EEE-B6DB-C0716199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13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661BBA1-891D-B4EA-8F85-C92774DC5AE3}"/>
              </a:ext>
            </a:extLst>
          </p:cNvPr>
          <p:cNvSpPr txBox="1"/>
          <p:nvPr/>
        </p:nvSpPr>
        <p:spPr>
          <a:xfrm rot="19194784">
            <a:off x="213647" y="2147271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AFGEWERKT!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8A01D17-740D-0B14-2854-6C0DCB375F90}"/>
              </a:ext>
            </a:extLst>
          </p:cNvPr>
          <p:cNvGraphicFramePr>
            <a:graphicFrameLocks noGrp="1"/>
          </p:cNvGraphicFramePr>
          <p:nvPr/>
        </p:nvGraphicFramePr>
        <p:xfrm>
          <a:off x="0" y="4949190"/>
          <a:ext cx="2216617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41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280876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 </a:t>
                      </a:r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Interparking</a:t>
                      </a:r>
                      <a:endParaRPr lang="nl-BE" sz="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Mobiliteit in Brugge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E2A54AC8-A984-F7AD-A171-84DA9BCAF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rking Centrum-Ezelstraat - Visit Bruges">
            <a:extLst>
              <a:ext uri="{FF2B5EF4-FFF2-40B4-BE49-F238E27FC236}">
                <a16:creationId xmlns:a16="http://schemas.microsoft.com/office/drawing/2014/main" id="{B36F24AD-49CD-492C-AA04-F199D66A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66" y="1785711"/>
            <a:ext cx="3303482" cy="21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euwe ondergrondse parking in centrum Brugge | Focus en WTV">
            <a:extLst>
              <a:ext uri="{FF2B5EF4-FFF2-40B4-BE49-F238E27FC236}">
                <a16:creationId xmlns:a16="http://schemas.microsoft.com/office/drawing/2014/main" id="{AE88CB69-A2BA-48B9-9984-CDE4BC612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1"/>
          <a:stretch/>
        </p:blipFill>
        <p:spPr bwMode="auto">
          <a:xfrm>
            <a:off x="4802048" y="1586364"/>
            <a:ext cx="3798747" cy="23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C3FE4BFD-E28C-42DB-887C-5A400DB7C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45409"/>
              </p:ext>
            </p:extLst>
          </p:nvPr>
        </p:nvGraphicFramePr>
        <p:xfrm>
          <a:off x="2987824" y="4292143"/>
          <a:ext cx="3458107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20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157129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118558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Investering gefinancierd door </a:t>
                      </a:r>
                      <a:r>
                        <a:rPr lang="nl-BE" sz="800" b="1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Interparking</a:t>
                      </a:r>
                      <a:endParaRPr lang="nl-BE" sz="8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8B437771-4C4B-9B16-D31F-ED2DEED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181" y="452961"/>
            <a:ext cx="6933886" cy="855067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/>
              <a:t>9. REALISATIE CENTRUMPARKING EZELSTRAAT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185 en 187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F22C0DE1-31E6-4A8E-B3DA-BFB9518E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14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90175E3-1707-038C-EE7C-4E8B244DB1A2}"/>
              </a:ext>
            </a:extLst>
          </p:cNvPr>
          <p:cNvSpPr txBox="1"/>
          <p:nvPr/>
        </p:nvSpPr>
        <p:spPr>
          <a:xfrm rot="19194784">
            <a:off x="-264971" y="1433298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accent1">
                    <a:lumMod val="75000"/>
                  </a:schemeClr>
                </a:solidFill>
              </a:rPr>
              <a:t>AFGEWERKT</a:t>
            </a:r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1358375-A15C-6034-ED17-FC0B98422B3E}"/>
              </a:ext>
            </a:extLst>
          </p:cNvPr>
          <p:cNvGraphicFramePr>
            <a:graphicFrameLocks noGrp="1"/>
          </p:cNvGraphicFramePr>
          <p:nvPr/>
        </p:nvGraphicFramePr>
        <p:xfrm>
          <a:off x="0" y="4949190"/>
          <a:ext cx="2216617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41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280876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 </a:t>
                      </a:r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Interparking</a:t>
                      </a:r>
                      <a:endParaRPr lang="nl-BE" sz="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Mobiliteit in Brugge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03964F36-BC16-8D51-6910-81B4CFFD8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73CE88-8ACE-1651-9B18-765C59FA37D0}"/>
              </a:ext>
            </a:extLst>
          </p:cNvPr>
          <p:cNvSpPr txBox="1"/>
          <p:nvPr/>
        </p:nvSpPr>
        <p:spPr>
          <a:xfrm>
            <a:off x="6667254" y="4065628"/>
            <a:ext cx="2048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nl-BE" sz="1400" dirty="0"/>
              <a:t>144 parkeerplaatsen bij</a:t>
            </a:r>
          </a:p>
        </p:txBody>
      </p:sp>
    </p:spTree>
    <p:extLst>
      <p:ext uri="{BB962C8B-B14F-4D97-AF65-F5344CB8AC3E}">
        <p14:creationId xmlns:p14="http://schemas.microsoft.com/office/powerpoint/2010/main" val="398315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boom, plant, mensen&#10;&#10;Automatisch gegenereerde beschrijving">
            <a:extLst>
              <a:ext uri="{FF2B5EF4-FFF2-40B4-BE49-F238E27FC236}">
                <a16:creationId xmlns:a16="http://schemas.microsoft.com/office/drawing/2014/main" id="{7BD9A3E3-4668-EED3-7CD6-D9A307964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30" y="1510403"/>
            <a:ext cx="4105318" cy="2737426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/>
        </p:nvGraphicFramePr>
        <p:xfrm>
          <a:off x="0" y="4949190"/>
          <a:ext cx="2216617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41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280876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 </a:t>
                      </a:r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Interparking</a:t>
                      </a:r>
                      <a:endParaRPr lang="nl-BE" sz="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Mobiliteit in Brugge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7D5FB76-6734-4EC9-96E2-25AD3CE5A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162934"/>
              </p:ext>
            </p:extLst>
          </p:nvPr>
        </p:nvGraphicFramePr>
        <p:xfrm>
          <a:off x="2770077" y="4333383"/>
          <a:ext cx="3458107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20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157129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118558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Investering gefinancierd door </a:t>
                      </a:r>
                      <a:r>
                        <a:rPr lang="nl-BE" sz="800" b="1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Interparking</a:t>
                      </a: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– Jaarlijks via concessievergoeding terugbetaald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FF47181F-8F4C-279F-2497-E8A42CE6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06" y="346217"/>
            <a:ext cx="6621643" cy="970415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/>
              <a:t>10. UITBREIDING Parking ZAND EN HERAANLEG K. ALBERT I-PARK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154, 184, 185, 186, 220, 222, 274, 320, 323, 329, 335 en 493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3F98244A-081F-4B3E-9D43-AD88957F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15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A20CD15-02CA-4D89-92E0-DF6395D4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78" y="2056695"/>
            <a:ext cx="3188352" cy="219113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D5A6B88-E464-4A08-0247-B427442F08E0}"/>
              </a:ext>
            </a:extLst>
          </p:cNvPr>
          <p:cNvSpPr txBox="1"/>
          <p:nvPr/>
        </p:nvSpPr>
        <p:spPr>
          <a:xfrm rot="19194784">
            <a:off x="-199356" y="1867023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accent1">
                    <a:lumMod val="75000"/>
                  </a:schemeClr>
                </a:solidFill>
              </a:rPr>
              <a:t>AFGEWERKT</a:t>
            </a:r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F0D92A-B9A3-363C-268A-92111BDB9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D953D73-D854-5D25-8623-C0F5FA2E2C70}"/>
              </a:ext>
            </a:extLst>
          </p:cNvPr>
          <p:cNvSpPr txBox="1"/>
          <p:nvPr/>
        </p:nvSpPr>
        <p:spPr>
          <a:xfrm>
            <a:off x="6551789" y="434430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sz="1400" dirty="0"/>
              <a:t>635 parkeerplaatsen bij</a:t>
            </a:r>
          </a:p>
        </p:txBody>
      </p:sp>
    </p:spTree>
    <p:extLst>
      <p:ext uri="{BB962C8B-B14F-4D97-AF65-F5344CB8AC3E}">
        <p14:creationId xmlns:p14="http://schemas.microsoft.com/office/powerpoint/2010/main" val="88524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7848C-024E-48FA-8DF9-623AD2F1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799388"/>
            <a:ext cx="5797296" cy="990600"/>
          </a:xfrm>
        </p:spPr>
        <p:txBody>
          <a:bodyPr/>
          <a:lstStyle/>
          <a:p>
            <a:r>
              <a:rPr lang="nl-BE" dirty="0"/>
              <a:t>11.Kleine busjes –shuttlebus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6A2E5B-220C-4149-A076-848E9584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16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50813A-8F44-482B-A377-3CA0B684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032" y="2055623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7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ons onroerend patrimonium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-conservatorium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-passentenhuis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-Huize Minnewater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-…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474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hemel, gebouw, Vastgoed&#10;&#10;Automatisch gegenereerde beschrijving">
            <a:extLst>
              <a:ext uri="{FF2B5EF4-FFF2-40B4-BE49-F238E27FC236}">
                <a16:creationId xmlns:a16="http://schemas.microsoft.com/office/drawing/2014/main" id="{D8BB48AE-FAA1-9D4D-74F7-75EA7516D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16" y="1740347"/>
            <a:ext cx="4824536" cy="253288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CEDE80-FE25-D91D-408F-2A00A21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8979"/>
            <a:ext cx="7200800" cy="1005912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defRPr/>
            </a:pPr>
            <a:r>
              <a:rPr lang="nl-BE" sz="2000" b="1" dirty="0"/>
              <a:t>12. Renovatie Kapel OLV van Nazareth,</a:t>
            </a:r>
            <a:br>
              <a:rPr lang="nl-BE" sz="2000" b="1" dirty="0"/>
            </a:br>
            <a:r>
              <a:rPr lang="nl-BE" sz="2000" b="1" dirty="0"/>
              <a:t>Passantenhuis en Magdalenagasthuis</a:t>
            </a:r>
            <a:br>
              <a:rPr lang="nl-BE" sz="2475" b="1" dirty="0"/>
            </a:br>
            <a:br>
              <a:rPr kumimoji="0" lang="en-US" sz="1200" b="1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Brugs</a:t>
            </a:r>
            <a:r>
              <a:rPr kumimoji="0" lang="en-US" sz="1050" b="0" i="1" u="sng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Beleidsprogramma</a:t>
            </a:r>
            <a:r>
              <a:rPr lang="en-US" sz="1050" i="1" u="sng" dirty="0">
                <a:latin typeface="Gill Sans MT" panose="020B0502020104020203"/>
              </a:rPr>
              <a:t>: 200 en 203</a:t>
            </a:r>
            <a:endParaRPr lang="en-US" sz="2475" b="1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042D0D7E-AA10-4E1C-B9B6-4B825CAA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18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9C37D6-68D3-6555-23DD-9B01E34102C6}"/>
              </a:ext>
            </a:extLst>
          </p:cNvPr>
          <p:cNvSpPr txBox="1"/>
          <p:nvPr/>
        </p:nvSpPr>
        <p:spPr>
          <a:xfrm rot="19194784">
            <a:off x="573686" y="2565114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AFGEWERKT!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EB7A450-C6E7-BB7E-1FD3-EFADD308A4F7}"/>
              </a:ext>
            </a:extLst>
          </p:cNvPr>
          <p:cNvGraphicFramePr>
            <a:graphicFrameLocks noGrp="1"/>
          </p:cNvGraphicFramePr>
          <p:nvPr/>
        </p:nvGraphicFramePr>
        <p:xfrm>
          <a:off x="2262100" y="4400112"/>
          <a:ext cx="2888991" cy="641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BE59F1D3-92D5-04A0-881D-01694B0E9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8BDC46C5-47B4-4B07-B5A5-5D93DBE03551}"/>
              </a:ext>
            </a:extLst>
          </p:cNvPr>
          <p:cNvSpPr txBox="1"/>
          <p:nvPr/>
        </p:nvSpPr>
        <p:spPr>
          <a:xfrm>
            <a:off x="3059832" y="1345331"/>
            <a:ext cx="568863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Concreet plan van aanpak voor de herbestemming van Huize Minnewater werd in oktober 2022 goedgekeurd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Voorlopige raming: 22.751.500 euro (excl. erelonen en omgevingsaanleg,….)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Het college heeft de ontwerpopdracht in zitting van 07/07/2023 gegund aan ORIGIN Architecture &amp; Engineering en HUB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Ontwerpopdracht en concretisering invulling momenteel volop bezig in functie van de opmaak van een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omgevinsgvergunningsaanvraag</a:t>
            </a: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Omgevingsvergunning indienen in 2024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Doelstelling: start van de werken eind 2024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Maar gelet op de omvang van de werken wordt marge genomen in de timing en wordt timing bijgesteld (juni 2026 =&gt; eind 2026/voorjaar 2027)</a:t>
            </a:r>
          </a:p>
          <a:p>
            <a:pPr defTabSz="685800">
              <a:defRPr/>
            </a:pPr>
            <a:endParaRPr lang="nl-BE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413DCC6-FE4C-4759-8C0A-E121F91C4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2" t="21288" r="30635" b="1706"/>
          <a:stretch/>
        </p:blipFill>
        <p:spPr>
          <a:xfrm>
            <a:off x="124641" y="1399338"/>
            <a:ext cx="2838715" cy="4122142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A88C66A-16A2-4EC0-9EE1-D6986E79CF6E}"/>
              </a:ext>
            </a:extLst>
          </p:cNvPr>
          <p:cNvGraphicFramePr>
            <a:graphicFrameLocks noGrp="1"/>
          </p:cNvGraphicFramePr>
          <p:nvPr/>
        </p:nvGraphicFramePr>
        <p:xfrm>
          <a:off x="4459652" y="4117275"/>
          <a:ext cx="2888991" cy="80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395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730430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706083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  <a:gridCol w="706083">
                  <a:extLst>
                    <a:ext uri="{9D8B030D-6E8A-4147-A177-3AD203B41FA5}">
                      <a16:colId xmlns:a16="http://schemas.microsoft.com/office/drawing/2014/main" val="3498630301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 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14,9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11,6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</a:tbl>
          </a:graphicData>
        </a:graphic>
      </p:graphicFrame>
      <p:sp>
        <p:nvSpPr>
          <p:cNvPr id="8" name="Titel 1">
            <a:extLst>
              <a:ext uri="{FF2B5EF4-FFF2-40B4-BE49-F238E27FC236}">
                <a16:creationId xmlns:a16="http://schemas.microsoft.com/office/drawing/2014/main" id="{95475E78-058D-32E9-EA0A-C88CD410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62750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13. Herbestemming huize minnewater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</a:t>
            </a:r>
            <a:r>
              <a:rPr kumimoji="0" lang="nl-BE" sz="1050" b="0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nl-BE" sz="1050" i="1" cap="none" spc="0" dirty="0">
                <a:solidFill>
                  <a:srgbClr val="000000"/>
                </a:solidFill>
                <a:latin typeface="Century Gothic" panose="020B0502020202020204"/>
                <a:ea typeface="+mn-ea"/>
                <a:cs typeface="+mn-cs"/>
              </a:rPr>
              <a:t>3, 28 en 286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79918DC8-BB1F-4603-A362-102D288B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19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12C214-B49D-57AC-F3C1-067C6A941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3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de toerisme en bezoekers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-nieuw beursgebouw BMCC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746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veiligheid en politie en brandweer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-administratief centrum Sint-Andries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-nieuwe brandweerkazerne op site metro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7517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9ECF27D-B4C5-41DC-9CC4-6024EBD4F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72"/>
          <a:stretch/>
        </p:blipFill>
        <p:spPr>
          <a:xfrm>
            <a:off x="182821" y="1404643"/>
            <a:ext cx="3168243" cy="19504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009866-AAD9-4E6F-9B25-7245E8B6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641" r="6942"/>
          <a:stretch/>
        </p:blipFill>
        <p:spPr bwMode="auto">
          <a:xfrm>
            <a:off x="131387" y="3464817"/>
            <a:ext cx="3240959" cy="20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71C6AF9-3824-11FA-9976-A025EA6F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62750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14. AC en politiehuis Sint-Andries 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</a:t>
            </a:r>
            <a:r>
              <a:rPr lang="nl-BE" sz="1050" i="1" u="sng" dirty="0">
                <a:latin typeface="Century Gothic" panose="020B0502020202020204"/>
              </a:rPr>
              <a:t>4 en 126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C497630-52B4-4D1B-9099-F50C5182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21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A7E9C4C-D717-2830-8D8A-4D4FCD177F8E}"/>
              </a:ext>
            </a:extLst>
          </p:cNvPr>
          <p:cNvSpPr txBox="1"/>
          <p:nvPr/>
        </p:nvSpPr>
        <p:spPr>
          <a:xfrm>
            <a:off x="3707904" y="1408355"/>
            <a:ext cx="5304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Programma van eisen kon niet gehuisvest worden in een verbouwing van AC Sint-Andries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Afspraak conclaaf 2020: 1.000.000 euro voor omgevingsaanleg te dragen door Stad, de rest wordt betaald van politiebegroting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Totaal geraamde kostprijs: 10.217.269,71 euro (+ enkele randopdrachten zoals wifi, beveiliging,… komen nog van Politiebudget)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Dit gebouw zal volledig </a:t>
            </a:r>
            <a:r>
              <a:rPr lang="nl-BE" sz="1200" dirty="0" err="1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gasloos</a:t>
            </a: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functioneren (BEO-veld en warmtepompen)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Subsidie Provincie West-Vlaanderen: 100.000 euro voor klimaatmaatregelen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Timing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maart 2023: werken gestart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januari 2025: einde 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911B98-62EA-43B6-C626-8F794B1BE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9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8D02C73-8FA5-46BF-B4FA-0AB4EF8B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9" y="1633364"/>
            <a:ext cx="3584033" cy="31732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9506E2-48EF-F57E-252B-FF4EE55A0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483493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15. Nieuwe brandweerkazerne</a:t>
            </a:r>
            <a:br>
              <a:rPr lang="en-US" sz="2475" b="1" dirty="0"/>
            </a:b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88D46F97-E8C7-4DD3-972C-761E8152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22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1012C57-95C3-04E9-0308-C179EEECB77C}"/>
              </a:ext>
            </a:extLst>
          </p:cNvPr>
          <p:cNvSpPr txBox="1"/>
          <p:nvPr/>
        </p:nvSpPr>
        <p:spPr>
          <a:xfrm>
            <a:off x="3810849" y="1633364"/>
            <a:ext cx="49048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Goed en centraal gelegen Brandweerkazerne, dichtbij stadscentrum ter vervanging van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Walwein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en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Pathoekweg</a:t>
            </a: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Grond (12.530 m²) aangekocht door Stad Brugge GR 31/05/2021 tegen een totaalprijs van 2.147.301 euro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Bouw &amp; financiering Kazerne en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aanhorigheden:via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‘Hulpverleningszone 1’ (‘design &amp;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build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’-procedure wordt mee begeleid vanuit expertise Stad Brugge)</a:t>
            </a:r>
          </a:p>
          <a:p>
            <a:pPr defTabSz="685800">
              <a:defRPr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In november 2023 komen de verschillende teams hun offertes voorstellen. Nadien volgt de beoordeling.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Gunning van de opdracht voorzien in 2024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Omgevingsvergunningsvraag indienen eind 2024/begin 2025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Uitvoering voorlopig voorzien in 2025/2026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2DA937-FFAF-1B3D-B641-EE054215C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6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bloeiende deelgemeenten met een administratief centrum en ruimte voor vrije tijd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256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ublicatie Xaverianen in boek 'Beeld van de stad Brugge' - POLO Architects">
            <a:extLst>
              <a:ext uri="{FF2B5EF4-FFF2-40B4-BE49-F238E27FC236}">
                <a16:creationId xmlns:a16="http://schemas.microsoft.com/office/drawing/2014/main" id="{8197B59D-EABA-35E8-8BD2-2D61AD17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08892"/>
            <a:ext cx="5499924" cy="27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D1F89C-42FC-4F3F-994F-5382B92E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61906"/>
            <a:ext cx="7154371" cy="762621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16. </a:t>
            </a:r>
            <a:r>
              <a:rPr lang="en-US" sz="2000" b="1" dirty="0" err="1"/>
              <a:t>Multifunctioneel</a:t>
            </a:r>
            <a:r>
              <a:rPr lang="en-US" sz="2000" b="1" dirty="0"/>
              <a:t> centrum </a:t>
            </a:r>
            <a:r>
              <a:rPr lang="en-US" sz="2000" b="1" dirty="0" err="1"/>
              <a:t>Xaverianen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sint-michiels</a:t>
            </a:r>
            <a:br>
              <a:rPr lang="en-US" sz="1200" b="1" dirty="0"/>
            </a:br>
            <a:r>
              <a:rPr lang="en-US" sz="1050" i="1" u="sng" dirty="0" err="1"/>
              <a:t>Brugs</a:t>
            </a:r>
            <a:r>
              <a:rPr lang="en-US" sz="1050" i="1" u="sng" dirty="0"/>
              <a:t> </a:t>
            </a:r>
            <a:r>
              <a:rPr lang="en-US" sz="1050" i="1" u="sng" dirty="0" err="1"/>
              <a:t>Beleidsprogramma</a:t>
            </a:r>
            <a:r>
              <a:rPr lang="en-US" sz="1050" i="1" u="sng" dirty="0"/>
              <a:t>: 4, 16 en 368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DFCF02D1-1579-4E28-A662-CADB7F1F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24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215" name="Tabel 214">
            <a:extLst>
              <a:ext uri="{FF2B5EF4-FFF2-40B4-BE49-F238E27FC236}">
                <a16:creationId xmlns:a16="http://schemas.microsoft.com/office/drawing/2014/main" id="{386674C4-51FF-4BB4-B37B-683F9C665925}"/>
              </a:ext>
            </a:extLst>
          </p:cNvPr>
          <p:cNvGraphicFramePr>
            <a:graphicFrameLocks noGrp="1"/>
          </p:cNvGraphicFramePr>
          <p:nvPr/>
        </p:nvGraphicFramePr>
        <p:xfrm>
          <a:off x="1" y="4320637"/>
          <a:ext cx="2285490" cy="115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Sint -Michiels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SA00203 + SA00793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is sterk in sport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versterkt haar sportaanbod en -infrastructuur als regisseur en aanbieder.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Sportdienst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5A048F5F-BFA3-4141-B3B9-18C502E7A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09483"/>
              </p:ext>
            </p:extLst>
          </p:nvPr>
        </p:nvGraphicFramePr>
        <p:xfrm>
          <a:off x="98833" y="2641476"/>
          <a:ext cx="2600959" cy="921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33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87031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841305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59359">
                <a:tc>
                  <a:txBody>
                    <a:bodyPr/>
                    <a:lstStyle/>
                    <a:p>
                      <a:pPr algn="ctr"/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20 -22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11803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0582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0,1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CB1011FA-A290-BB2F-317F-3DCAD91D7A55}"/>
              </a:ext>
            </a:extLst>
          </p:cNvPr>
          <p:cNvSpPr txBox="1"/>
          <p:nvPr/>
        </p:nvSpPr>
        <p:spPr>
          <a:xfrm rot="20302667">
            <a:off x="6297058" y="3270574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/>
                </a:solidFill>
              </a:rPr>
              <a:t>AFGEWERKT!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FD4BA8-2DE8-33B2-2FD4-1390A431D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7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3640000" y="1532846"/>
            <a:ext cx="5030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CBS 02/06/2020: principiële beslissing om een nieuwbouw ontmoetingscentrum op te richten met polyvalente sport- en cultuurzaal, bibliotheekfiliaal en jeugdlokalen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CBS: 03/05/2021: aanstelling ontwerpteam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olv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Dertien12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CBS: 09/05/2022: principiële goedkeuring samenwerking met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Mintus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en opmaak van gebruiksovereenkomst en verlenen van zakelijk recht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De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omgevingsvergunning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werd verleend op 16/11/2022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Op 05/12/2023 worden offertes verwacht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Toekenning VIPA-subsidie wordt verwacht begin 2025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In het meest positieve scenario kan met de gunning naar het college worden gegaan in januari ’24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Doelstelling: start van de werken na de paasvakantie 2024</a:t>
            </a:r>
          </a:p>
          <a:p>
            <a:pPr defTabSz="685800">
              <a:defRPr/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3F9D239-8236-460E-933A-AC232688A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936596"/>
              </p:ext>
            </p:extLst>
          </p:nvPr>
        </p:nvGraphicFramePr>
        <p:xfrm>
          <a:off x="4594138" y="4210502"/>
          <a:ext cx="2888991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5,4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0,8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AE62CEC1-BB42-EEA1-A3E1-B167C884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854052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17. Gemeenschapscentrum </a:t>
            </a:r>
            <a:r>
              <a:rPr lang="nl-BE" sz="2200" b="1" dirty="0" err="1">
                <a:latin typeface="Century Gothic" panose="020B0502020202020204"/>
              </a:rPr>
              <a:t>Scharphoutsite</a:t>
            </a:r>
            <a:r>
              <a:rPr lang="nl-BE" sz="2200" b="1" dirty="0">
                <a:latin typeface="Century Gothic" panose="020B0502020202020204"/>
              </a:rPr>
              <a:t> Lissewege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112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617F3F9B-154E-4C91-8314-ED902EFA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25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Afbeelding 2" descr="Afbeelding met buitenshuis, plant, hemel, gebouw&#10;&#10;Automatisch gegenereerde beschrijving">
            <a:extLst>
              <a:ext uri="{FF2B5EF4-FFF2-40B4-BE49-F238E27FC236}">
                <a16:creationId xmlns:a16="http://schemas.microsoft.com/office/drawing/2014/main" id="{BE25AF9E-1D62-51FA-FD02-EC2DA8E65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9387"/>
            <a:ext cx="3132939" cy="1842169"/>
          </a:xfrm>
          <a:prstGeom prst="rect">
            <a:avLst/>
          </a:prstGeom>
        </p:spPr>
      </p:pic>
      <p:pic>
        <p:nvPicPr>
          <p:cNvPr id="11" name="Afbeelding 10" descr="Afbeelding met buitenshuis, hemel, wolk, plant&#10;&#10;Automatisch gegenereerde beschrijving">
            <a:extLst>
              <a:ext uri="{FF2B5EF4-FFF2-40B4-BE49-F238E27FC236}">
                <a16:creationId xmlns:a16="http://schemas.microsoft.com/office/drawing/2014/main" id="{41EE36E2-4F93-3039-1861-AAAE0F7AF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79412"/>
            <a:ext cx="3129937" cy="18404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F7EF673-A631-9869-E8DC-C80F97B19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We investeren in strategische aankopen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76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779E49D7-B295-4348-8A6D-449BF2826190}"/>
              </a:ext>
            </a:extLst>
          </p:cNvPr>
          <p:cNvSpPr/>
          <p:nvPr/>
        </p:nvSpPr>
        <p:spPr>
          <a:xfrm>
            <a:off x="3779912" y="1991887"/>
            <a:ext cx="5260948" cy="33285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 3" charset="2"/>
              <a:buChar char=""/>
              <a:defRPr/>
            </a:pPr>
            <a:r>
              <a:rPr lang="nl-BE" sz="1125" dirty="0">
                <a:latin typeface="Century Gothic" panose="020B0502020202020204"/>
              </a:rPr>
              <a:t>Door een gericht aankoopbeleid streven we naar een uitbreiding van het areaal buurtgroen, recreatie &amp; natuur en bos, bijvoorbeeld: </a:t>
            </a:r>
          </a:p>
          <a:p>
            <a:pPr marL="557213" lvl="2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nl-BE" sz="1125" dirty="0">
                <a:latin typeface="Century Gothic" panose="020B0502020202020204"/>
              </a:rPr>
              <a:t>Aankoop 2,8 ha grond uitbreiding domein </a:t>
            </a:r>
            <a:r>
              <a:rPr lang="nl-BE" sz="1125" dirty="0" err="1">
                <a:latin typeface="Century Gothic" panose="020B0502020202020204"/>
              </a:rPr>
              <a:t>Veltem</a:t>
            </a:r>
            <a:r>
              <a:rPr lang="nl-BE" sz="1125" dirty="0">
                <a:latin typeface="Century Gothic" panose="020B0502020202020204"/>
              </a:rPr>
              <a:t> (2020) </a:t>
            </a:r>
          </a:p>
          <a:p>
            <a:pPr marL="557213" lvl="2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nl-BE" sz="1125" dirty="0">
                <a:latin typeface="Century Gothic" panose="020B0502020202020204"/>
              </a:rPr>
              <a:t>Aankoop Sint-Pietersplas 6,3 ha (2020)</a:t>
            </a:r>
          </a:p>
          <a:p>
            <a:pPr marL="557213" lvl="2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nl-BE" sz="1125" dirty="0">
                <a:latin typeface="Century Gothic" panose="020B0502020202020204"/>
              </a:rPr>
              <a:t>Aankoop </a:t>
            </a:r>
            <a:r>
              <a:rPr lang="nl-BE" sz="1125" dirty="0" err="1">
                <a:latin typeface="Century Gothic" panose="020B0502020202020204"/>
              </a:rPr>
              <a:t>Boninvest</a:t>
            </a:r>
            <a:r>
              <a:rPr lang="nl-BE" sz="1125" dirty="0">
                <a:latin typeface="Century Gothic" panose="020B0502020202020204"/>
              </a:rPr>
              <a:t> – uitbreiding vesten (2021)</a:t>
            </a:r>
          </a:p>
          <a:p>
            <a:pPr marL="557213" lvl="2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nl-BE" sz="1125" dirty="0">
                <a:latin typeface="Century Gothic" panose="020B0502020202020204"/>
              </a:rPr>
              <a:t>Uitbreiding Gulden Kamer (2021)</a:t>
            </a:r>
          </a:p>
          <a:p>
            <a:pPr marL="557213" lvl="2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nl-BE" sz="1125" dirty="0">
                <a:latin typeface="Century Gothic" panose="020B0502020202020204"/>
              </a:rPr>
              <a:t>…</a:t>
            </a:r>
            <a:br>
              <a:rPr lang="nl-BE" sz="1125" dirty="0">
                <a:latin typeface="Century Gothic" panose="020B0502020202020204"/>
              </a:rPr>
            </a:br>
            <a:endParaRPr lang="nl-BE" sz="1125" dirty="0">
              <a:latin typeface="Century Gothic" panose="020B0502020202020204"/>
            </a:endParaRPr>
          </a:p>
          <a:p>
            <a:pPr marL="214313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 3" charset="2"/>
              <a:buChar char=""/>
              <a:defRPr/>
            </a:pPr>
            <a:r>
              <a:rPr lang="nl-BE" sz="1125" dirty="0">
                <a:latin typeface="Century Gothic" panose="020B0502020202020204"/>
              </a:rPr>
              <a:t>Nieuwe Ontwikkelingen</a:t>
            </a:r>
          </a:p>
          <a:p>
            <a:pPr marL="557213" lvl="1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en-US" sz="1125" dirty="0">
                <a:latin typeface="Century Gothic" panose="020B0502020202020204"/>
              </a:rPr>
              <a:t>Metro-site (2021)</a:t>
            </a:r>
          </a:p>
          <a:p>
            <a:pPr marL="557213" lvl="1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r>
              <a:rPr lang="en-US" sz="1125" dirty="0">
                <a:latin typeface="Century Gothic" panose="020B0502020202020204"/>
                <a:sym typeface="Wingdings" panose="05000000000000000000" pitchFamily="2" charset="2"/>
              </a:rPr>
              <a:t>Site de </a:t>
            </a:r>
            <a:r>
              <a:rPr lang="en-US" sz="1125" dirty="0" err="1">
                <a:latin typeface="Century Gothic" panose="020B0502020202020204"/>
                <a:sym typeface="Wingdings" panose="05000000000000000000" pitchFamily="2" charset="2"/>
              </a:rPr>
              <a:t>Lijn</a:t>
            </a:r>
            <a:endParaRPr lang="en-US" sz="1125" dirty="0">
              <a:latin typeface="Century Gothic" panose="020B0502020202020204"/>
            </a:endParaRPr>
          </a:p>
          <a:p>
            <a:pPr marL="557213" lvl="1" indent="-214313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v"/>
              <a:defRPr/>
            </a:pPr>
            <a:endParaRPr lang="en-US" sz="1125" dirty="0">
              <a:latin typeface="Century Gothic" panose="020B0502020202020204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defRPr/>
            </a:pPr>
            <a:endParaRPr lang="en-US" sz="825" dirty="0">
              <a:solidFill>
                <a:prstClr val="white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A2EE98-28D1-4C06-92DC-33EF86997262}"/>
              </a:ext>
            </a:extLst>
          </p:cNvPr>
          <p:cNvSpPr txBox="1"/>
          <p:nvPr/>
        </p:nvSpPr>
        <p:spPr>
          <a:xfrm>
            <a:off x="0" y="505961"/>
            <a:ext cx="1143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  <a:defRPr/>
            </a:pPr>
            <a:endParaRPr lang="nl-BE" sz="1350" dirty="0">
              <a:solidFill>
                <a:prstClr val="white"/>
              </a:solidFill>
              <a:highlight>
                <a:srgbClr val="FFFF00"/>
              </a:highlight>
              <a:latin typeface="Century Gothic" panose="020B0502020202020204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0D33E774-8025-49B2-9EF1-16CFDCCD2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86376"/>
              </p:ext>
            </p:extLst>
          </p:nvPr>
        </p:nvGraphicFramePr>
        <p:xfrm>
          <a:off x="6012160" y="3832359"/>
          <a:ext cx="2888991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10,2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0,6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2F830904-3850-4524-FDC3-995FEFA3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211" y="285749"/>
            <a:ext cx="4392488" cy="1557388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/>
              <a:t>18. STRATEGISCHE AANKOPEN</a:t>
            </a:r>
            <a:br>
              <a:rPr lang="en-US" sz="2200" b="1" dirty="0"/>
            </a:br>
            <a:r>
              <a:rPr lang="en-US" sz="2200" b="1" dirty="0" err="1"/>
              <a:t>Inspelen</a:t>
            </a:r>
            <a:r>
              <a:rPr lang="en-US" sz="2200" b="1" dirty="0"/>
              <a:t> op </a:t>
            </a:r>
            <a:r>
              <a:rPr lang="en-US" sz="2200" b="1" dirty="0" err="1"/>
              <a:t>nieuwe</a:t>
            </a:r>
            <a:r>
              <a:rPr lang="en-US" sz="2200" b="1" dirty="0"/>
              <a:t> </a:t>
            </a:r>
            <a:r>
              <a:rPr lang="en-US" sz="2200" b="1" dirty="0" err="1"/>
              <a:t>ontwikkelingen</a:t>
            </a:r>
            <a:r>
              <a:rPr lang="en-US" sz="2200" b="1" dirty="0"/>
              <a:t> of </a:t>
            </a:r>
            <a:r>
              <a:rPr lang="en-US" sz="2200" b="1" dirty="0" err="1"/>
              <a:t>opportuniteiten</a:t>
            </a:r>
            <a:br>
              <a:rPr lang="en-US" sz="2475" b="1" dirty="0"/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70A63188-DE4C-40E7-9F3B-37550ECE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27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3E85B89-8E38-4146-B010-D8438629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30" y="709256"/>
            <a:ext cx="3632502" cy="25323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8B3DE8-A060-4763-A8F5-11BA3849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30" y="3280024"/>
            <a:ext cx="3629267" cy="241332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CFE561-82B8-AA64-EF41-7D7D980E6B3D}"/>
              </a:ext>
            </a:extLst>
          </p:cNvPr>
          <p:cNvSpPr txBox="1"/>
          <p:nvPr/>
        </p:nvSpPr>
        <p:spPr>
          <a:xfrm rot="19194784">
            <a:off x="195948" y="2255692"/>
            <a:ext cx="348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accent1">
                    <a:lumMod val="75000"/>
                  </a:schemeClr>
                </a:solidFill>
              </a:rPr>
              <a:t>GEREALISEERD!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8E234D-34A6-C52C-C2AC-960DE14F4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4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We investeren in onze stadscholen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-academie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-conservatorium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7515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D7085-00CE-409A-BED1-5863F17F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462517"/>
            <a:ext cx="5964511" cy="662009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defRPr/>
            </a:pPr>
            <a:r>
              <a:rPr lang="en-US" sz="2000" b="1" dirty="0"/>
              <a:t>19. </a:t>
            </a:r>
            <a:r>
              <a:rPr lang="en-US" sz="2000" b="1" dirty="0" err="1"/>
              <a:t>Renovatie</a:t>
            </a:r>
            <a:r>
              <a:rPr lang="en-US" sz="2000" b="1" dirty="0"/>
              <a:t> Conservatorium</a:t>
            </a:r>
            <a:br>
              <a:rPr lang="en-US" sz="2475" b="1" dirty="0"/>
            </a:br>
            <a:r>
              <a:rPr lang="en-US" sz="1050" i="1" u="sng" dirty="0" err="1"/>
              <a:t>Brugs</a:t>
            </a:r>
            <a:r>
              <a:rPr lang="en-US" sz="1050" i="1" u="sng" dirty="0"/>
              <a:t> </a:t>
            </a:r>
            <a:r>
              <a:rPr lang="en-US" sz="1050" i="1" u="sng" dirty="0" err="1"/>
              <a:t>Beleidsprogramma</a:t>
            </a:r>
            <a:r>
              <a:rPr lang="en-US" sz="1050" i="1" u="sng" dirty="0"/>
              <a:t>: 200</a:t>
            </a:r>
            <a:endParaRPr lang="en-US" sz="2475" b="1" dirty="0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2CD19AD0-F3C9-4CF4-8D7F-6A5DD16B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29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43B46A09-7037-452C-B6E2-08AF214206C1}"/>
              </a:ext>
            </a:extLst>
          </p:cNvPr>
          <p:cNvGraphicFramePr>
            <a:graphicFrameLocks noGrp="1"/>
          </p:cNvGraphicFramePr>
          <p:nvPr/>
        </p:nvGraphicFramePr>
        <p:xfrm>
          <a:off x="0" y="4286250"/>
          <a:ext cx="2216617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741">
                  <a:extLst>
                    <a:ext uri="{9D8B030D-6E8A-4147-A177-3AD203B41FA5}">
                      <a16:colId xmlns:a16="http://schemas.microsoft.com/office/drawing/2014/main" val="3621434020"/>
                    </a:ext>
                  </a:extLst>
                </a:gridCol>
                <a:gridCol w="1280876">
                  <a:extLst>
                    <a:ext uri="{9D8B030D-6E8A-4147-A177-3AD203B41FA5}">
                      <a16:colId xmlns:a16="http://schemas.microsoft.com/office/drawing/2014/main" val="174044123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1825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SA00384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02027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is milieuvriendelijk, </a:t>
                      </a:r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klimaatrobuust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streeft de 17 ontwikkelingsdoelen na.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73016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Duurzame ontwikkeling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39539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Facilitair beheer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98374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642896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FA3B479-981B-4D80-ACC7-E95726CD3CB7}"/>
              </a:ext>
            </a:extLst>
          </p:cNvPr>
          <p:cNvGraphicFramePr>
            <a:graphicFrameLocks noGrp="1"/>
          </p:cNvGraphicFramePr>
          <p:nvPr/>
        </p:nvGraphicFramePr>
        <p:xfrm>
          <a:off x="2751030" y="4610591"/>
          <a:ext cx="2888991" cy="641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20 - 22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</a:tbl>
          </a:graphicData>
        </a:graphic>
      </p:graphicFrame>
      <p:pic>
        <p:nvPicPr>
          <p:cNvPr id="12" name="Afbeelding 11">
            <a:extLst>
              <a:ext uri="{FF2B5EF4-FFF2-40B4-BE49-F238E27FC236}">
                <a16:creationId xmlns:a16="http://schemas.microsoft.com/office/drawing/2014/main" id="{BEE71C45-D7A7-583B-046D-CE538BE85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91" y="1167490"/>
            <a:ext cx="4896544" cy="31929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828C567-3030-618E-36B7-266AA148DBD5}"/>
              </a:ext>
            </a:extLst>
          </p:cNvPr>
          <p:cNvSpPr txBox="1"/>
          <p:nvPr/>
        </p:nvSpPr>
        <p:spPr>
          <a:xfrm rot="19194784">
            <a:off x="-218402" y="1859239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/>
                </a:solidFill>
              </a:rPr>
              <a:t>AFGEWERKT!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CCD7C8-A6CE-3514-AE0E-1C8415106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3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lucht, gebouw, weg&#10;&#10;Automatisch gegenereerde beschrijving">
            <a:extLst>
              <a:ext uri="{FF2B5EF4-FFF2-40B4-BE49-F238E27FC236}">
                <a16:creationId xmlns:a16="http://schemas.microsoft.com/office/drawing/2014/main" id="{458A8DAB-7889-6E98-EFBA-E2C94BA76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3" y="1745639"/>
            <a:ext cx="4771753" cy="31811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D1F89C-42FC-4F3F-994F-5382B92E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08" y="140903"/>
            <a:ext cx="6794331" cy="1059583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 1</a:t>
            </a:r>
            <a:r>
              <a:rPr lang="en-US" b="1" dirty="0"/>
              <a:t>. </a:t>
            </a:r>
            <a:r>
              <a:rPr lang="en-US" sz="2000" b="1" dirty="0" err="1"/>
              <a:t>Realisatie</a:t>
            </a:r>
            <a:r>
              <a:rPr lang="en-US" sz="2000" b="1" dirty="0"/>
              <a:t> </a:t>
            </a:r>
            <a:r>
              <a:rPr lang="en-US" sz="2000" b="1" dirty="0" err="1"/>
              <a:t>beurs</a:t>
            </a:r>
            <a:r>
              <a:rPr lang="en-US" sz="2000" b="1" dirty="0"/>
              <a:t>- en </a:t>
            </a:r>
            <a:r>
              <a:rPr lang="en-US" sz="2000" b="1" dirty="0" err="1"/>
              <a:t>congresgebouw</a:t>
            </a:r>
            <a:r>
              <a:rPr lang="en-US" sz="2000" b="1" dirty="0"/>
              <a:t> met </a:t>
            </a:r>
            <a:r>
              <a:rPr lang="en-US" sz="2000" b="1" dirty="0" err="1"/>
              <a:t>omgevingsaanleg</a:t>
            </a:r>
            <a:br>
              <a:rPr lang="en-US" sz="1200" b="1" dirty="0"/>
            </a:br>
            <a:r>
              <a:rPr lang="en-US" sz="1050" i="1" u="sng" dirty="0" err="1"/>
              <a:t>Brugs</a:t>
            </a:r>
            <a:r>
              <a:rPr lang="en-US" sz="1050" i="1" u="sng" dirty="0"/>
              <a:t> </a:t>
            </a:r>
            <a:r>
              <a:rPr lang="en-US" sz="1050" i="1" u="sng" dirty="0" err="1"/>
              <a:t>Beleidsprogramma</a:t>
            </a:r>
            <a:r>
              <a:rPr lang="en-US" sz="1050" i="1" u="sng" dirty="0"/>
              <a:t>: 423 en 447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E62DBD77-FEAE-4F60-A897-534E07E4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215" name="Tabel 214">
            <a:extLst>
              <a:ext uri="{FF2B5EF4-FFF2-40B4-BE49-F238E27FC236}">
                <a16:creationId xmlns:a16="http://schemas.microsoft.com/office/drawing/2014/main" id="{386674C4-51FF-4BB4-B37B-683F9C665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216915"/>
              </p:ext>
            </p:extLst>
          </p:nvPr>
        </p:nvGraphicFramePr>
        <p:xfrm>
          <a:off x="16230" y="4297660"/>
          <a:ext cx="2107498" cy="10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678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217820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SA01349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328822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Het toerisme in Brugge ondersteunt de gewenste dynamiek van de stad.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Facilitair beheer / eigendommen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13688814-038F-48AE-9F41-F41AC6D98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117470"/>
              </p:ext>
            </p:extLst>
          </p:nvPr>
        </p:nvGraphicFramePr>
        <p:xfrm>
          <a:off x="107504" y="2353444"/>
          <a:ext cx="2787542" cy="901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136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32749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01657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732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20 - 22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02211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30,4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0,3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291971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0,01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BF9DAD5B-6BAA-E946-BDEE-89FDD757A0CC}"/>
              </a:ext>
            </a:extLst>
          </p:cNvPr>
          <p:cNvSpPr txBox="1"/>
          <p:nvPr/>
        </p:nvSpPr>
        <p:spPr>
          <a:xfrm rot="19194784">
            <a:off x="5974287" y="2780153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/>
                </a:solidFill>
              </a:rPr>
              <a:t>AFGEWERKT!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629C61-E860-6051-0B42-AF8E5AF03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04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3286670" y="1417340"/>
            <a:ext cx="4701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Verouderde noordvleugel van Stedelijke Academie krijgt opknapbeurt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Gelijkvloers Noordvleugel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Sanitair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Lift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Herinrichten lokalen 0.17, 0.18, 0.19a en b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Lokalen 0.20 en 0.21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Renovatiewerken zijn gestart 01/09/2023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Doelstelling: klaar tegen schooljaar 2024-2025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Budget: 950.000 euro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2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Tijdens de werken: school tijdelijke gehuisvest in Huize Minnewater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0ED1A82-E2B2-4F90-9A07-8CBFB946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" t="5312" r="3702" b="7245"/>
          <a:stretch/>
        </p:blipFill>
        <p:spPr>
          <a:xfrm>
            <a:off x="527272" y="1296998"/>
            <a:ext cx="2460552" cy="427882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CC3DB5A-6C49-C916-1D88-66A6ECF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62750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20. Verbouwing academie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</a:t>
            </a:r>
            <a:r>
              <a:rPr kumimoji="0" lang="nl-BE" sz="1050" b="0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200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2AF44B7-DE0F-4B6E-BA81-CD5E0395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30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AFB6B5-A8B0-4504-439F-FCA8C01F2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4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626667"/>
            <a:ext cx="640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We investeren in infrastructuur en verkeersveiligheid met hogere overheden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1975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/>
        </p:nvGraphicFramePr>
        <p:xfrm>
          <a:off x="3829493" y="4351112"/>
          <a:ext cx="2938244" cy="1151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536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2004708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SA00545 “Masterplan stationsomgeving”</a:t>
                      </a:r>
                    </a:p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SA01351 “Stadsaandelen projecten andere overheden”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68409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Brugge gaat erfgoed samen met vernieuwing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  <a:endParaRPr lang="nl-BE" sz="6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realiseert stadsvernieuwing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3829493" y="1099612"/>
            <a:ext cx="4752528" cy="319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defRPr/>
            </a:pPr>
            <a:endParaRPr lang="nl-BE" sz="1200" dirty="0">
              <a:latin typeface="Verdana 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Aanpak verkeersveiligheid en doorstroming R30 – verkeerslichten en conflictvrije </a:t>
            </a:r>
            <a:r>
              <a:rPr lang="nl-BE" sz="1200" dirty="0" err="1">
                <a:latin typeface="Century Gothic" panose="020B0502020202020204" pitchFamily="34" charset="0"/>
              </a:rPr>
              <a:t>dwarsingen</a:t>
            </a:r>
            <a:r>
              <a:rPr lang="nl-BE" sz="1200" dirty="0">
                <a:latin typeface="Century Gothic" panose="020B0502020202020204" pitchFamily="34" charset="0"/>
              </a:rPr>
              <a:t> (samenwerking met AWV/MOW)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Intens voortraject afgewerkt in voorjaar 2022 – projectnota goedgekeurd door CBS 13/06/2022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‘design &amp; </a:t>
            </a:r>
            <a:r>
              <a:rPr lang="nl-BE" sz="1200" dirty="0" err="1">
                <a:latin typeface="Century Gothic" panose="020B0502020202020204" pitchFamily="34" charset="0"/>
              </a:rPr>
              <a:t>build</a:t>
            </a:r>
            <a:r>
              <a:rPr lang="nl-BE" sz="1200" dirty="0">
                <a:latin typeface="Century Gothic" panose="020B0502020202020204" pitchFamily="34" charset="0"/>
              </a:rPr>
              <a:t>’-traject doorlopen; momenteel in fase van goedkeuring op Vlaams niveau van budgetten die voortkomen uit ‘best </a:t>
            </a:r>
            <a:r>
              <a:rPr lang="nl-BE" sz="1200" dirty="0" err="1">
                <a:latin typeface="Century Gothic" panose="020B0502020202020204" pitchFamily="34" charset="0"/>
              </a:rPr>
              <a:t>and</a:t>
            </a:r>
            <a:r>
              <a:rPr lang="nl-BE" sz="1200" dirty="0">
                <a:latin typeface="Century Gothic" panose="020B0502020202020204" pitchFamily="34" charset="0"/>
              </a:rPr>
              <a:t> </a:t>
            </a:r>
            <a:r>
              <a:rPr lang="nl-BE" sz="1200" dirty="0" err="1">
                <a:latin typeface="Century Gothic" panose="020B0502020202020204" pitchFamily="34" charset="0"/>
              </a:rPr>
              <a:t>final</a:t>
            </a:r>
            <a:r>
              <a:rPr lang="nl-BE" sz="1200" dirty="0">
                <a:latin typeface="Century Gothic" panose="020B0502020202020204" pitchFamily="34" charset="0"/>
              </a:rPr>
              <a:t> offer’ (BAFO)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Gunning van de opdracht wordt voorzien eind 2023/begin 2024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Omgevingsvergunningsaanvraag wordt ingediend in voorjaar 2024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</a:rPr>
              <a:t>Doelstelling: start werken eind 2024</a:t>
            </a:r>
          </a:p>
          <a:p>
            <a:pPr defTabSz="685800">
              <a:defRPr/>
            </a:pPr>
            <a:endParaRPr lang="nl-BE" sz="10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99E8CA-C28E-7E9C-5BF0-4F92D39B3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62750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21. </a:t>
            </a:r>
            <a:r>
              <a:rPr lang="nl-BE" sz="2200" b="1" dirty="0" err="1">
                <a:latin typeface="Century Gothic" panose="020B0502020202020204"/>
              </a:rPr>
              <a:t>ProjeCt</a:t>
            </a:r>
            <a:r>
              <a:rPr lang="nl-BE" sz="2200" b="1" dirty="0">
                <a:latin typeface="Century Gothic" panose="020B0502020202020204"/>
              </a:rPr>
              <a:t> r30 stationsomgeving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</a:t>
            </a:r>
            <a:r>
              <a:rPr kumimoji="0" lang="nl-BE" sz="1050" b="0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298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450BA8B8-DB14-4E95-8C51-27FC0A65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32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8C464C-BD13-922E-D0CD-8FA4AAFD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8" y="1461542"/>
            <a:ext cx="3565272" cy="413332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ED0F59-CE20-03D2-29D5-D441F608F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1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71C6AF9-3824-11FA-9976-A025EA6F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865865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22. Overstromingsmaatregelen jachthaven </a:t>
            </a:r>
            <a:r>
              <a:rPr lang="nl-BE" sz="2200" b="1" dirty="0" err="1">
                <a:latin typeface="Century Gothic" panose="020B0502020202020204"/>
              </a:rPr>
              <a:t>zeebrugge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429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C497630-52B4-4D1B-9099-F50C5182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A7E9C4C-D717-2830-8D8A-4D4FCD177F8E}"/>
              </a:ext>
            </a:extLst>
          </p:cNvPr>
          <p:cNvSpPr txBox="1"/>
          <p:nvPr/>
        </p:nvSpPr>
        <p:spPr>
          <a:xfrm>
            <a:off x="3683971" y="1417340"/>
            <a:ext cx="53047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Uitvoering ‘Masterplan Kustveiligheid’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Link met project nieuwe zeesluis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Werken zijn gestart in oktober 2023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De realisatie van overstromingsmaatregelen zoals een dijkmuur en een stormmuur rond de jachthaven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Het bouwen van mobiele keringen om openingen in de stormmuur bij storm te kunnen dichten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Groenaanleg in de omgeving rond de jachthaven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Het vernieuwen van een stuk kaaimuur in het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Tijdok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 en het vernieuwen van een stuk glooiing in de Werfkaai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De nodige afbraak- en baggerwerken voor de verdieping van het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Tijdok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Het voorzien van de basisinfrastructuur zoals buispalen en steigers voor nieuwe ligplaatsen in het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Tijdok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 en het Albertdok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Het stadsaandeel in deze werken waarvan Agentschap MDK - Afdeling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Kustwerd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 bouwheer is werd vastgelegd op 1.371.949,78 euro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Geschatte uitvoeringstermijn: 1,5 jaar (klaar in 2025)</a:t>
            </a:r>
          </a:p>
        </p:txBody>
      </p:sp>
      <p:pic>
        <p:nvPicPr>
          <p:cNvPr id="5" name="Picture 2" descr="Illegaal riskeert jaar cel voor inbraak op luxejacht | Brugge | hln.be">
            <a:extLst>
              <a:ext uri="{FF2B5EF4-FFF2-40B4-BE49-F238E27FC236}">
                <a16:creationId xmlns:a16="http://schemas.microsoft.com/office/drawing/2014/main" id="{E2694A04-B9A8-A1B5-988B-551C5AB3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0986"/>
            <a:ext cx="2808312" cy="17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E5184E1-F086-0EEB-3A6E-14720F80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7" y="1282131"/>
            <a:ext cx="3287992" cy="287151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ECED492-70DF-56D4-D873-76E8D7AFF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40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3843654" y="1011270"/>
            <a:ext cx="5030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De sterk verouderde </a:t>
            </a:r>
            <a:r>
              <a:rPr kumimoji="0" lang="nl-B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Steenbruggebrug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 is al decennia een van de grootste knelpunten voor de mobiliteit in de zuidelijke rand van Brugge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In startnota: keuze voor alternatief ‘rechte brug, light’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Voorlopige raming totaalproject (incl. fiets- en voetgangersbrug en kruispunten)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CBS 30/09/2019: stadsaandeel voor een totaalbedrag van 1.276.550 euro goedgekeurd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BE" sz="1200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635 pp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Omgevingsvergunning verleend in juli 2023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4 beroepschriften tegen de verleende vergunning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Samenwerkingsovereenkomst fase 1 van de werken: naar GR november 2023 (om snel te kunnen starten mits positief resultaat discrete gesprekken met beroepsindieners)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BE" sz="1200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Stadsaandeel in ‘fase’ 1 bedraagt 784.045 euro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In meest gunstig scenario: start werken fase 1 in de loop van 2024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3F9D239-8236-460E-933A-AC232688A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469308"/>
              </p:ext>
            </p:extLst>
          </p:nvPr>
        </p:nvGraphicFramePr>
        <p:xfrm>
          <a:off x="4741245" y="4210937"/>
          <a:ext cx="2888991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‘20 - ’22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1,9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AE62CEC1-BB42-EEA1-A3E1-B167C884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75"/>
            <a:ext cx="5886208" cy="555501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23. Nieuwe </a:t>
            </a:r>
            <a:r>
              <a:rPr lang="nl-BE" sz="2200" b="1" dirty="0" err="1">
                <a:latin typeface="Century Gothic" panose="020B0502020202020204"/>
              </a:rPr>
              <a:t>steenbruggebrug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175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617F3F9B-154E-4C91-8314-ED902EFA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659348-F778-1041-A7CB-2FD68C14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94" y="3048755"/>
            <a:ext cx="3533775" cy="24955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1A0E7F2-FEE1-078E-3264-518A3B17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74" y="1212464"/>
            <a:ext cx="2800850" cy="18362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6397C6-D49E-8AEA-F231-82B84BB60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6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0"/>
            <a:ext cx="1273324" cy="127332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253492" y="0"/>
            <a:ext cx="1265916" cy="1300215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l-BE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051720" y="1849388"/>
            <a:ext cx="4455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36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We investeren in parken en groene ruimte en bosuitbreiding </a:t>
            </a:r>
            <a:endParaRPr lang="nl-BE" sz="1350" b="1" dirty="0">
              <a:solidFill>
                <a:prstClr val="white"/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273400" y="382746"/>
            <a:ext cx="12897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35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OPENBAAR DOMEIN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FA9C7711-87EE-4E3C-92CB-1E613A54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35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8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DBAC7F8-16CC-49A9-816F-92B942276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" cy="91384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764C256-53B1-425C-8882-809A8719DF25}"/>
              </a:ext>
            </a:extLst>
          </p:cNvPr>
          <p:cNvSpPr txBox="1"/>
          <p:nvPr/>
        </p:nvSpPr>
        <p:spPr>
          <a:xfrm>
            <a:off x="3329862" y="460084"/>
            <a:ext cx="461490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24. Ontwikkeling site Knapen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429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DC71CF-78B8-4485-9EAF-054FB86B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7300"/>
            <a:ext cx="2806698" cy="407603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70AAE48-4FFC-49B7-A919-2014449A0E8A}"/>
              </a:ext>
            </a:extLst>
          </p:cNvPr>
          <p:cNvSpPr txBox="1"/>
          <p:nvPr/>
        </p:nvSpPr>
        <p:spPr>
          <a:xfrm>
            <a:off x="3529543" y="1121727"/>
            <a:ext cx="527248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Overeenkomst in 2014 met Elia voor aankoop site Knapen en inrichting van die site als buffer tussen de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Stationswijk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en hoogspanningsstation Stevin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Bedrag van 8.000.000 euro te gebruiken voor die site en bufferende maatregelen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Onderdeel van de revitaliseringsstudie: realisatie ‘Kustpark’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3.3ha is opengesteld sinds 2021 (totale oppervlakte 8ha)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februari 2021: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fencing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spoor + park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mei 2021: participatietraject opgestart rond de invulling van de site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december 2021: sloop 1 loods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juni 2022: plaatsing minipitch 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juli 2022: participatief kunstproject bunkers (vzw De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Batterie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april-oktober 2023: sloop loodsen</a:t>
            </a:r>
          </a:p>
          <a:p>
            <a:pPr marL="5572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2024-2025: renovatie officiersgebouw + omgevingsaanleg</a:t>
            </a: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6CA46E03-55FB-43FA-BF9F-4872804B2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03986"/>
              </p:ext>
            </p:extLst>
          </p:nvPr>
        </p:nvGraphicFramePr>
        <p:xfrm>
          <a:off x="4410049" y="3773581"/>
          <a:ext cx="2754007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669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21528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890810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‘20 - ‘22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12196D4B-F6AA-4796-8A63-5D182244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36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257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D1EF577C-E1F1-4F27-AC79-257FFF6EC76D}"/>
              </a:ext>
            </a:extLst>
          </p:cNvPr>
          <p:cNvSpPr txBox="1"/>
          <p:nvPr/>
        </p:nvSpPr>
        <p:spPr>
          <a:xfrm>
            <a:off x="5147355" y="3577580"/>
            <a:ext cx="226215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BE" sz="1200" b="1" dirty="0">
                <a:solidFill>
                  <a:prstClr val="white"/>
                </a:solidFill>
                <a:latin typeface="Calibri"/>
                <a:ea typeface="Verdana" pitchFamily="34" charset="0"/>
              </a:rPr>
              <a:t>	</a:t>
            </a:r>
            <a:r>
              <a:rPr lang="nl-BE" sz="1050" b="1" dirty="0">
                <a:solidFill>
                  <a:srgbClr val="FFFF00"/>
                </a:solidFill>
                <a:latin typeface="Calibri"/>
                <a:ea typeface="Verdana" pitchFamily="34" charset="0"/>
              </a:rPr>
              <a:t>Fase 2 </a:t>
            </a:r>
            <a:r>
              <a:rPr lang="nl-BE" sz="1050" dirty="0">
                <a:solidFill>
                  <a:srgbClr val="FFFF00"/>
                </a:solidFill>
                <a:latin typeface="Calibri"/>
                <a:ea typeface="Verdana" pitchFamily="34" charset="0"/>
              </a:rPr>
              <a:t>: </a:t>
            </a:r>
            <a:r>
              <a:rPr lang="nl-BE" sz="1050" b="1" dirty="0">
                <a:solidFill>
                  <a:srgbClr val="FFFF00"/>
                </a:solidFill>
                <a:latin typeface="Calibri"/>
                <a:ea typeface="Verdana" pitchFamily="34" charset="0"/>
              </a:rPr>
              <a:t>&gt;2025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alibri"/>
                <a:ea typeface="Verdana" pitchFamily="34" charset="0"/>
              </a:rPr>
              <a:t>	</a:t>
            </a:r>
            <a:r>
              <a:rPr lang="nl-BE" sz="825" dirty="0">
                <a:solidFill>
                  <a:prstClr val="white"/>
                </a:solidFill>
                <a:latin typeface="Calibri"/>
                <a:ea typeface="Verdana" pitchFamily="34" charset="0"/>
              </a:rPr>
              <a:t>sloop gebouwen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alibri"/>
                <a:ea typeface="Verdana" pitchFamily="34" charset="0"/>
              </a:rPr>
              <a:t>	structureel herstel hallen</a:t>
            </a:r>
            <a:r>
              <a:rPr lang="nl-BE" sz="900" dirty="0">
                <a:solidFill>
                  <a:prstClr val="white"/>
                </a:solidFill>
                <a:latin typeface="Calibri"/>
                <a:ea typeface="Verdana" pitchFamily="34" charset="0"/>
              </a:rPr>
              <a:t>	</a:t>
            </a:r>
            <a:endParaRPr lang="nl-BE" sz="1050" dirty="0">
              <a:solidFill>
                <a:prstClr val="white"/>
              </a:solidFill>
              <a:latin typeface="Calibri"/>
              <a:ea typeface="Verdana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362C0B0-4DAA-4CFA-9DA3-5994FE322F04}"/>
              </a:ext>
            </a:extLst>
          </p:cNvPr>
          <p:cNvSpPr txBox="1"/>
          <p:nvPr/>
        </p:nvSpPr>
        <p:spPr>
          <a:xfrm>
            <a:off x="5127302" y="1573631"/>
            <a:ext cx="3826689" cy="210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BE" sz="12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</a:t>
            </a:r>
            <a:r>
              <a:rPr lang="nl-BE" sz="1050" b="1" dirty="0">
                <a:solidFill>
                  <a:srgbClr val="FFFF00"/>
                </a:solidFill>
                <a:latin typeface="Century Gothic" panose="020B0502020202020204" pitchFamily="34" charset="0"/>
                <a:ea typeface="Verdana" pitchFamily="34" charset="0"/>
              </a:rPr>
              <a:t>Fase 1A </a:t>
            </a:r>
            <a:r>
              <a:rPr lang="nl-BE" sz="1050" dirty="0">
                <a:solidFill>
                  <a:srgbClr val="FFFF00"/>
                </a:solidFill>
                <a:latin typeface="Century Gothic" panose="020B0502020202020204" pitchFamily="34" charset="0"/>
                <a:ea typeface="Verdana" pitchFamily="34" charset="0"/>
              </a:rPr>
              <a:t>: </a:t>
            </a:r>
            <a:r>
              <a:rPr lang="nl-BE" sz="1050" b="1" dirty="0">
                <a:solidFill>
                  <a:srgbClr val="FFFF00"/>
                </a:solidFill>
                <a:latin typeface="Century Gothic" panose="020B0502020202020204" pitchFamily="34" charset="0"/>
                <a:ea typeface="Verdana" pitchFamily="34" charset="0"/>
              </a:rPr>
              <a:t>winter - voorjaar 2023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</a:t>
            </a: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sloop tankstation, wastunnel en prefab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sanering, verwijderen tanken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verhardingen verwijderen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voorbereidende werken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parkaanleg zuid :  gras</a:t>
            </a:r>
          </a:p>
          <a:p>
            <a:pPr defTabSz="685800">
              <a:defRPr/>
            </a:pPr>
            <a:endParaRPr lang="nl-BE" sz="900" dirty="0">
              <a:solidFill>
                <a:prstClr val="white"/>
              </a:solidFill>
              <a:latin typeface="Century Gothic" panose="020B0502020202020204" pitchFamily="34" charset="0"/>
              <a:ea typeface="Verdana" pitchFamily="34" charset="0"/>
            </a:endParaRPr>
          </a:p>
          <a:p>
            <a:pPr defTabSz="685800">
              <a:defRPr/>
            </a:pPr>
            <a:r>
              <a:rPr lang="nl-BE" sz="90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Omgevingsvergunning in opmaak, indiening 01/2024</a:t>
            </a:r>
          </a:p>
          <a:p>
            <a:pPr defTabSz="685800">
              <a:defRPr/>
            </a:pPr>
            <a:endParaRPr lang="nl-BE" sz="900" dirty="0">
              <a:solidFill>
                <a:prstClr val="white"/>
              </a:solidFill>
              <a:latin typeface="Century Gothic" panose="020B0502020202020204" pitchFamily="34" charset="0"/>
              <a:ea typeface="Verdana" pitchFamily="34" charset="0"/>
            </a:endParaRPr>
          </a:p>
          <a:p>
            <a:pPr defTabSz="685800">
              <a:defRPr/>
            </a:pPr>
            <a:r>
              <a:rPr lang="nl-BE" sz="12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</a:t>
            </a:r>
            <a:r>
              <a:rPr lang="nl-BE" sz="1050" b="1" dirty="0">
                <a:solidFill>
                  <a:srgbClr val="FFFF00"/>
                </a:solidFill>
                <a:latin typeface="Century Gothic" panose="020B0502020202020204" pitchFamily="34" charset="0"/>
                <a:ea typeface="Verdana" pitchFamily="34" charset="0"/>
              </a:rPr>
              <a:t>Fase 1B : zomer 2024</a:t>
            </a:r>
          </a:p>
          <a:p>
            <a:pPr defTabSz="685800">
              <a:defRPr/>
            </a:pPr>
            <a:r>
              <a:rPr lang="nl-BE" sz="90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</a:t>
            </a: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parkaanleg: paden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parkaanleg: bomen, plantvakken</a:t>
            </a:r>
          </a:p>
          <a:p>
            <a:pPr defTabSz="685800">
              <a:defRPr/>
            </a:pPr>
            <a:r>
              <a:rPr lang="nl-BE" sz="825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</a:rPr>
              <a:t>	voorlopig herstel hallen</a:t>
            </a:r>
          </a:p>
          <a:p>
            <a:pPr defTabSz="685800">
              <a:defRPr/>
            </a:pPr>
            <a:endParaRPr lang="nl-BE" sz="1050" dirty="0">
              <a:solidFill>
                <a:prstClr val="white"/>
              </a:solidFill>
              <a:latin typeface="Calibri"/>
              <a:ea typeface="Verdana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D3231B-610E-4569-AF97-8E941041D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5356"/>
          <a:stretch/>
        </p:blipFill>
        <p:spPr>
          <a:xfrm>
            <a:off x="1703255" y="1273324"/>
            <a:ext cx="3799243" cy="377469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A531E4F-77E9-4E0F-AF54-704158559B8F}"/>
              </a:ext>
            </a:extLst>
          </p:cNvPr>
          <p:cNvSpPr txBox="1"/>
          <p:nvPr/>
        </p:nvSpPr>
        <p:spPr>
          <a:xfrm>
            <a:off x="3329862" y="460084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25. Voormalige stelplaats De Lijn Assebroek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112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B8B165D-B743-4BC8-BCBE-3E327F9A5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46" r="2097"/>
          <a:stretch/>
        </p:blipFill>
        <p:spPr>
          <a:xfrm>
            <a:off x="148698" y="2077756"/>
            <a:ext cx="2191054" cy="981725"/>
          </a:xfrm>
          <a:prstGeom prst="rect">
            <a:avLst/>
          </a:prstGeom>
        </p:spPr>
      </p:pic>
      <p:pic>
        <p:nvPicPr>
          <p:cNvPr id="17" name="Afbeelding 16" descr="Afbeelding met lucht, boom, buiten, gras&#10;&#10;Automatisch gegenereerde beschrijving">
            <a:extLst>
              <a:ext uri="{FF2B5EF4-FFF2-40B4-BE49-F238E27FC236}">
                <a16:creationId xmlns:a16="http://schemas.microsoft.com/office/drawing/2014/main" id="{AB75E580-59C2-43F5-B21A-910F369CE0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9882"/>
          <a:stretch/>
        </p:blipFill>
        <p:spPr>
          <a:xfrm>
            <a:off x="168751" y="3059481"/>
            <a:ext cx="2191054" cy="109518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8ACB884-50E7-45AA-89ED-A4192B1EB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9"/>
            <a:ext cx="913845" cy="913845"/>
          </a:xfrm>
          <a:prstGeom prst="rect">
            <a:avLst/>
          </a:prstGeom>
        </p:spPr>
      </p:pic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1930C483-C6D7-4A7C-A4FC-738170F7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37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1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29862" y="460084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26. Minnewaterpark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288, 289, 320, 339, </a:t>
            </a:r>
            <a:r>
              <a:rPr lang="nl-BE" sz="1050" dirty="0">
                <a:solidFill>
                  <a:srgbClr val="96A4B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4199905" y="1470894"/>
            <a:ext cx="376071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Ontwerp en wijze van gunnen, goedgekeurd in CBS 24/01/2022 en GR 21/02/2022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OMV_2022089517: ingediend d.d. 28/06/2022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Openbaar onderzoek: 06/08/2022 – 04/09/2022 Uiterlijke beslissingsdatum: 09/01/2023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Aanbesteding: oktober / november 2022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Voorbereidende werken nutsmaatschappijen =&gt; wachtbuizen worden voorzien bij de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heraanleg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 van de paden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Start uitvoering van de werken – september 2023  Einde van de werken – zomer 2024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Raming: 662.357 euro (incl. btw)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Uitvoering: eind 2023 / begin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6D88D1A-9752-48AC-A339-92B5B805D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39" y="1291326"/>
            <a:ext cx="2812340" cy="21602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BB55B9-F99E-4284-967C-157A7986D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97"/>
          <a:stretch/>
        </p:blipFill>
        <p:spPr>
          <a:xfrm>
            <a:off x="1274239" y="3451566"/>
            <a:ext cx="2812340" cy="1923191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6F3AFDB1-C488-4041-BEFC-15F85D4E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38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154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29862" y="460084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27. Wijkpark Ten Boomgaard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288, 289, 320, 339, </a:t>
            </a:r>
            <a:r>
              <a:rPr lang="nl-BE" sz="1050" dirty="0">
                <a:solidFill>
                  <a:srgbClr val="96A4B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…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4199905" y="1470894"/>
            <a:ext cx="426052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Toewijzing goedgekeurd in CBS 09/05/2022 aan firma Persyn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OMV goedgekeurd in 08/2022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Start van de werken 09/2022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Rioleringswerken + collector 10/22-06/23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Uitgraving beekprofiel 08/23-10/23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Verdere parkaanleg voorjaar 2024</a:t>
            </a:r>
          </a:p>
          <a:p>
            <a:pPr marL="6715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 Einde van de werken – zomer 2024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Aanbesteding:</a:t>
            </a:r>
          </a:p>
          <a:p>
            <a:pPr marL="6715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Totaal: € 6.288.798,42 incl. btw</a:t>
            </a:r>
          </a:p>
          <a:p>
            <a:pPr marL="6715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€ 2.541.961,45 incl. btw voor stadsbestuur Brugge</a:t>
            </a:r>
          </a:p>
          <a:p>
            <a:pPr marL="671513" lvl="1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€ 3.746.836,97 incl. btw voor VMM.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6F3AFDB1-C488-4041-BEFC-15F85D4E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39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40D08B-4875-41EE-7321-876C219A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55" y="1232014"/>
            <a:ext cx="3098197" cy="23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5F335E-1DFE-7ED5-7D8E-C591458F5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5" t="23024" r="15350" b="23401"/>
          <a:stretch/>
        </p:blipFill>
        <p:spPr>
          <a:xfrm>
            <a:off x="1177355" y="3663802"/>
            <a:ext cx="4157864" cy="1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5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001601"/>
            <a:ext cx="6408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cultuur 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-een nieuw museum BRUSK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-muziekzaal Cactus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-erfgoeddepot </a:t>
            </a:r>
          </a:p>
          <a:p>
            <a:endParaRPr lang="nl-BE" sz="2400" b="1" dirty="0">
              <a:solidFill>
                <a:schemeClr val="bg1"/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Naast ondersteuning van diverse partners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-concertgebouw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-republiek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	-……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1370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2627784" y="460084"/>
            <a:ext cx="5316981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          28. Katelijnepark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72, 183, 221, 267, 274, 319, 320, 324, 479, 483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5" cy="91384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BE1F423-684E-41AE-9A5D-F7DFD11C8220}"/>
              </a:ext>
            </a:extLst>
          </p:cNvPr>
          <p:cNvSpPr txBox="1"/>
          <p:nvPr/>
        </p:nvSpPr>
        <p:spPr>
          <a:xfrm>
            <a:off x="4355976" y="997268"/>
            <a:ext cx="47880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VO, goedgekeurd in CBS 7/2022 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Aanvraag verlichtingsstudie 6/7/2022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Aanvraag grondverzet/sloopopvolgingsplan1/9/2022 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OMV opgemaakt september 22 - indienen na ontvangen van grondverzet/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sloopopvolgingsplan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Openbaar onderzoek – 2023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Subsidie-aanvraag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 ingediend 7/22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Goedkeuring ontwerp &amp; wijze van gunning CBS + GR: november / december 2022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Aanbesteding: voorjaar 2023 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  <a:t>Voorbereidende werken nutsmaatschappijen? 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b="1" dirty="0">
                <a:solidFill>
                  <a:prstClr val="white"/>
                </a:solidFill>
                <a:latin typeface="Century Gothic" panose="020B0502020202020204" pitchFamily="34" charset="0"/>
              </a:rPr>
              <a:t>Start uitvoering van de werken – augustus 2023 (na broedseizoen)  Einde van de werken – eind 2023 / begin 2024</a:t>
            </a:r>
            <a:b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Raming: € 400.000 (incl. btw)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E14CD98A-3AB6-497C-8A24-EB244F7AD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7"/>
          <a:stretch/>
        </p:blipFill>
        <p:spPr>
          <a:xfrm>
            <a:off x="1475656" y="1223979"/>
            <a:ext cx="2747086" cy="4277109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69443CB7-315B-4B5D-A34A-1E8FA931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40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07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82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29862" y="460084"/>
            <a:ext cx="461490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29. Park </a:t>
            </a:r>
            <a:r>
              <a:rPr lang="nl-BE" sz="1500" b="1" dirty="0" err="1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Steevens</a:t>
            </a: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nl-BE" sz="1500" b="1" dirty="0" err="1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Veltem</a:t>
            </a: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– Sint-Kruis)</a:t>
            </a:r>
          </a:p>
          <a:p>
            <a:pPr defTabSz="685800"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156, 220, 221, 288, 289, 320, 339</a:t>
            </a:r>
            <a:r>
              <a:rPr lang="nl-BE" sz="1050" dirty="0">
                <a:solidFill>
                  <a:srgbClr val="96A4B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…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2E15AB-52B4-4A47-B6DA-2A617BB2D23F}"/>
              </a:ext>
            </a:extLst>
          </p:cNvPr>
          <p:cNvSpPr txBox="1"/>
          <p:nvPr/>
        </p:nvSpPr>
        <p:spPr>
          <a:xfrm>
            <a:off x="3682759" y="1705866"/>
            <a:ext cx="4210997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2020 :aankoop 1ha 2a 45ca grond nabij de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Veltemweg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te Sint-Kruis goedgekeurd voor de inrichting van een park en realiseren van fiets- en wandelpad. </a:t>
            </a:r>
          </a:p>
          <a:p>
            <a:pPr defTabSz="685800"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CBS 02/04/2021: principebeslissing voorontwerp inrichting park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Steevens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CBS 23/12/2021: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omgevingsvergunning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vergund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GR 20/12/2021: het ontwerp en wijze van gunnen voor de inrichting van park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Steevens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werd goedgekeurd  Raming: 973.188,12 euro (incl. btw)</a:t>
            </a:r>
          </a:p>
          <a:p>
            <a:pPr defTabSz="685800"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CBS 16/05/2022 werd de aanbesteding toegewezen aan firma De Witte bvba uit Maldegem tegen het offertebedrag 856,339,48 euro (incl. btw)</a:t>
            </a:r>
          </a:p>
          <a:p>
            <a:pPr defTabSz="685800">
              <a:defRPr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nl-BE" sz="1050" b="1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Uitgevoerd, officiële opening mei 2023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endParaRPr lang="nl-BE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1BD0CE-621D-4C94-8825-99883AD1E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45" y="1259288"/>
            <a:ext cx="2432515" cy="12574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16979B-E4F9-4D8F-BB85-386465972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244" y="2620041"/>
            <a:ext cx="2432515" cy="15820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5853853-8422-4825-B75B-12F4602B3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244" y="4305433"/>
            <a:ext cx="2432515" cy="1051652"/>
          </a:xfrm>
          <a:prstGeom prst="rect">
            <a:avLst/>
          </a:prstGeom>
        </p:spPr>
      </p:pic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E703D8A3-5BF4-4769-9EF6-A08BD1DF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41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518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5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221850" y="460084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30. Uitbreiding &amp; aanleg velden Gulden Kamer</a:t>
            </a:r>
          </a:p>
          <a:p>
            <a:pPr defTabSz="685800"/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110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1CCCCBC-D794-4C89-9862-1E4EBFAE6C70}"/>
              </a:ext>
            </a:extLst>
          </p:cNvPr>
          <p:cNvSpPr txBox="1"/>
          <p:nvPr/>
        </p:nvSpPr>
        <p:spPr>
          <a:xfrm>
            <a:off x="4463988" y="1453345"/>
            <a:ext cx="4212468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GR 14/12/2020: goedkeuring aankoop  van 27.300m² grond (van vzw De Kade), grenzend aan het sportcomplex Gulden Kamer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20/12/2021: Gemeenteraad keurt kaderovereenkomst met Cercle Brugge goed - afspraken met betrekking tot uitbreiding en oefencentrum Cercle Brugge zijn daarin opgenomen en basis om verder uit te tekenen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Veelvuldig overleg tussen betrokken stadsdiensten en Cercle Brugge is lopende.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Cercle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Brugge nam architect onder de arm in functie van opmaak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omgevingsvergunning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 Die zal later in 2022 worden ingediend.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Doelstelling om uiterlijk begin 2023 de werkzaamheden nog op te starten, met als ambitie om klaar te zijn tegen aanvang seizoen 2023/2024.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endParaRPr lang="nl-BE" sz="1050" dirty="0">
              <a:solidFill>
                <a:prstClr val="white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Los van het project van Cercle Brugge zijn de stadsdiensten ook bezig met de noodzakelijke andere ingrepen/aanpassingen van sportpark Gulden Kamer (baseball-/cricketveld, vervanging veld 1 </a:t>
            </a:r>
            <a:r>
              <a:rPr lang="nl-BE" sz="1050" dirty="0" err="1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Dosko</a:t>
            </a:r>
            <a:r>
              <a:rPr lang="nl-BE" sz="1050" dirty="0">
                <a:solidFill>
                  <a:prstClr val="whit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Sint-Kruis door kunstgrasveld,…)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4579A8-549A-4854-A465-EADBB060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t="22114"/>
          <a:stretch/>
        </p:blipFill>
        <p:spPr>
          <a:xfrm>
            <a:off x="1218109" y="1322784"/>
            <a:ext cx="3205190" cy="158872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3945D4-2B19-424A-9C54-E07331AA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29" y="2938054"/>
            <a:ext cx="3274135" cy="243741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42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50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5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131840" y="475802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. Vernieuwing </a:t>
            </a: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Koning Albertpark</a:t>
            </a:r>
            <a:endParaRPr kumimoji="0" lang="nl-BE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6294A05-EA88-4C0A-8B12-4D71C7944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29308"/>
            <a:ext cx="7020272" cy="39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86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5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131840" y="475802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32. </a:t>
            </a:r>
            <a:r>
              <a:rPr lang="nl-BE" sz="15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Park Stoer </a:t>
            </a:r>
            <a:r>
              <a:rPr lang="nl-BE" sz="1500" b="1" dirty="0" err="1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huus</a:t>
            </a:r>
            <a:endParaRPr kumimoji="0" lang="nl-BE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AC252B-1713-8883-A86D-C9244C95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40046"/>
            <a:ext cx="6804248" cy="360726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CB1AE84-7FD5-9F6E-A3E5-D7395FC78934}"/>
              </a:ext>
            </a:extLst>
          </p:cNvPr>
          <p:cNvSpPr txBox="1"/>
          <p:nvPr/>
        </p:nvSpPr>
        <p:spPr>
          <a:xfrm>
            <a:off x="2555776" y="4869260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Investering Stad Brugge: 222.777,46 euro (excl. btw) </a:t>
            </a:r>
          </a:p>
        </p:txBody>
      </p:sp>
    </p:spTree>
    <p:extLst>
      <p:ext uri="{BB962C8B-B14F-4D97-AF65-F5344CB8AC3E}">
        <p14:creationId xmlns:p14="http://schemas.microsoft.com/office/powerpoint/2010/main" val="3022326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5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969314" y="456922"/>
            <a:ext cx="523858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33. Cathemgoed (Dudzele)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ADD4A90-5C3C-3268-C285-7C0975238079}"/>
              </a:ext>
            </a:extLst>
          </p:cNvPr>
          <p:cNvSpPr txBox="1"/>
          <p:nvPr/>
        </p:nvSpPr>
        <p:spPr>
          <a:xfrm>
            <a:off x="2932375" y="4549109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Investering Stad Brugge:174.000 euro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AE727C-3448-BF4F-B062-0CD178BBF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057300"/>
            <a:ext cx="5940152" cy="33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8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5" y="0"/>
            <a:ext cx="913845" cy="91384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969314" y="456922"/>
            <a:ext cx="52385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34. </a:t>
            </a:r>
            <a:r>
              <a:rPr kumimoji="0" lang="nl-BE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Vaartbekepark</a:t>
            </a:r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F8A502-6C06-470B-A6E6-E3B822AB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ADD4A90-5C3C-3268-C285-7C0975238079}"/>
              </a:ext>
            </a:extLst>
          </p:cNvPr>
          <p:cNvSpPr txBox="1"/>
          <p:nvPr/>
        </p:nvSpPr>
        <p:spPr>
          <a:xfrm>
            <a:off x="2950800" y="4901030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Investering: zo’n 380.000 euro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FF93B90-5CEF-E87A-0CB6-46895FC7E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95561"/>
            <a:ext cx="6620228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07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"/>
            <a:ext cx="1160860" cy="116086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160860" y="7571"/>
            <a:ext cx="1160860" cy="1166341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nl-BE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619672" y="2713484"/>
            <a:ext cx="658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3600" b="1" dirty="0">
                <a:solidFill>
                  <a:prstClr val="white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We vernieuwen wijken en straten </a:t>
            </a:r>
            <a:endParaRPr lang="nl-BE" sz="1350" b="1" dirty="0">
              <a:solidFill>
                <a:prstClr val="white"/>
              </a:solidFill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140500" y="336825"/>
            <a:ext cx="12600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l-BE" sz="135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OPENBAAR DOMEIN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FA9C7711-87EE-4E3C-92CB-1E613A54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47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467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8"/>
            <a:ext cx="1015383" cy="101538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968" y="1128881"/>
            <a:ext cx="6600733" cy="122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Fasering </a:t>
            </a:r>
          </a:p>
          <a:p>
            <a:pPr marL="0" indent="0">
              <a:buNone/>
            </a:pPr>
            <a:r>
              <a:rPr lang="nl-BE" sz="11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Fase 1: start wegeniswerken: najaar 2022</a:t>
            </a:r>
          </a:p>
          <a:p>
            <a:pPr marL="0" indent="0">
              <a:buNone/>
            </a:pPr>
            <a:r>
              <a:rPr lang="nl-BE" sz="1167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 tot &lt;06/2024</a:t>
            </a:r>
          </a:p>
          <a:p>
            <a:pPr marL="0" indent="0">
              <a:buNone/>
            </a:pPr>
            <a:r>
              <a:rPr lang="nl-BE" sz="11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Fase 2: volgende legislatuur</a:t>
            </a:r>
          </a:p>
          <a:p>
            <a:pPr marL="0" indent="0">
              <a:buNone/>
            </a:pPr>
            <a:endParaRPr lang="nl-BE" sz="7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nl-BE" sz="750" dirty="0">
              <a:solidFill>
                <a:srgbClr val="96A4BE"/>
              </a:solidFill>
            </a:endParaRP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A8B7D861-1654-BC7C-B905-48785810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48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641CD7F-229B-49E8-AF47-835BCDBF9703}"/>
              </a:ext>
            </a:extLst>
          </p:cNvPr>
          <p:cNvSpPr txBox="1"/>
          <p:nvPr/>
        </p:nvSpPr>
        <p:spPr>
          <a:xfrm>
            <a:off x="3059832" y="369159"/>
            <a:ext cx="5820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>
              <a:defRPr/>
            </a:pPr>
            <a:r>
              <a:rPr lang="nl-BE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35. Dampoortkwartier</a:t>
            </a:r>
          </a:p>
        </p:txBody>
      </p:sp>
      <p:pic>
        <p:nvPicPr>
          <p:cNvPr id="11" name="Afbeelding 10" descr="Afbeelding met tekst, boom, buiten, weg&#10;&#10;Automatisch gegenereerde beschrijving">
            <a:extLst>
              <a:ext uri="{FF2B5EF4-FFF2-40B4-BE49-F238E27FC236}">
                <a16:creationId xmlns:a16="http://schemas.microsoft.com/office/drawing/2014/main" id="{7DD6B49B-F25E-48DA-AA30-50F814576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68" y="3037520"/>
            <a:ext cx="4816875" cy="236761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6445843" y="3689301"/>
            <a:ext cx="1606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Gescheiden rioleringsstelsel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160 nieuwe bomen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Infiltratie in plantvakken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Snelheidsbeperkende maatregelen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310F3B4-9379-4079-878F-3BBD5F02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622" y="877281"/>
            <a:ext cx="1903766" cy="2700306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62EC5713-BE3F-4235-9161-1DE47FAED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54049"/>
              </p:ext>
            </p:extLst>
          </p:nvPr>
        </p:nvGraphicFramePr>
        <p:xfrm>
          <a:off x="1628968" y="2287616"/>
          <a:ext cx="3644817" cy="641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669">
                  <a:extLst>
                    <a:ext uri="{9D8B030D-6E8A-4147-A177-3AD203B41FA5}">
                      <a16:colId xmlns:a16="http://schemas.microsoft.com/office/drawing/2014/main" val="4236181350"/>
                    </a:ext>
                  </a:extLst>
                </a:gridCol>
                <a:gridCol w="921528">
                  <a:extLst>
                    <a:ext uri="{9D8B030D-6E8A-4147-A177-3AD203B41FA5}">
                      <a16:colId xmlns:a16="http://schemas.microsoft.com/office/drawing/2014/main" val="1739534347"/>
                    </a:ext>
                  </a:extLst>
                </a:gridCol>
                <a:gridCol w="890810">
                  <a:extLst>
                    <a:ext uri="{9D8B030D-6E8A-4147-A177-3AD203B41FA5}">
                      <a16:colId xmlns:a16="http://schemas.microsoft.com/office/drawing/2014/main" val="2454349743"/>
                    </a:ext>
                  </a:extLst>
                </a:gridCol>
                <a:gridCol w="890810">
                  <a:extLst>
                    <a:ext uri="{9D8B030D-6E8A-4147-A177-3AD203B41FA5}">
                      <a16:colId xmlns:a16="http://schemas.microsoft.com/office/drawing/2014/main" val="707214861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‘20 - ‘22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 2025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056234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4,0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56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6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098415" y="16624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36. Bloemenwijk</a:t>
            </a:r>
          </a:p>
          <a:p>
            <a:r>
              <a:rPr lang="nl-BE" sz="1167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BBA6356-D671-48D5-97F9-0AAD87C48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16244" r="11413" b="9400"/>
          <a:stretch/>
        </p:blipFill>
        <p:spPr>
          <a:xfrm>
            <a:off x="5823854" y="649974"/>
            <a:ext cx="2580794" cy="17801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383" cy="101538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862526"/>
            <a:ext cx="7044783" cy="25830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Fasering </a:t>
            </a:r>
          </a:p>
          <a:p>
            <a:pPr marL="0" indent="0">
              <a:buNone/>
            </a:pPr>
            <a:r>
              <a:rPr lang="nl-BE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Fase 1</a:t>
            </a:r>
            <a:r>
              <a:rPr lang="nl-BE" sz="1667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BE" sz="1333" dirty="0">
                <a:solidFill>
                  <a:schemeClr val="bg1"/>
                </a:solidFill>
                <a:latin typeface="Century Gothic" panose="020B0502020202020204" pitchFamily="34" charset="0"/>
              </a:rPr>
              <a:t>start wegeniswerken: na bouwverlof  2022</a:t>
            </a:r>
          </a:p>
          <a:p>
            <a:pPr algn="l"/>
            <a:r>
              <a:rPr lang="nl-BE" sz="667" b="1" u="sng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Uitvoeringstermijn:</a:t>
            </a:r>
            <a:r>
              <a:rPr lang="nl-BE" sz="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      </a:t>
            </a:r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270 werkdagen </a:t>
            </a:r>
          </a:p>
          <a:p>
            <a:pPr algn="l"/>
            <a:r>
              <a:rPr lang="nl-BE" sz="667" b="1" u="sng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Fasering:</a:t>
            </a:r>
            <a:r>
              <a:rPr lang="nl-BE" sz="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 </a:t>
            </a:r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 werken worden gefaseerd uitgevoerd: 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1 Rozenstraat (van kruispunt Weidestraat tot Hortensiastraat);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2 Hortensiastraat;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3 Rozenstraat (van Hortensiastraat tot Pioenstraat) en Pioenstraat;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4 Jasmijnstraat;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5 Rozenstraat (van Jasmijnstraat tot Kleine kerkhofstraat) en Kleine kerkhofstraat;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6 Tulpenstraat en Irisstraat;</a:t>
            </a:r>
          </a:p>
          <a:p>
            <a:pPr algn="l"/>
            <a:r>
              <a:rPr lang="nl-BE" sz="66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- fase 7 Begoniastraat</a:t>
            </a:r>
          </a:p>
          <a:p>
            <a:r>
              <a:rPr lang="nl-BE" sz="8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 tot &lt;02/2024</a:t>
            </a:r>
          </a:p>
          <a:p>
            <a:pPr algn="l"/>
            <a:endParaRPr lang="nl-BE" sz="667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BE" sz="750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5AB3B11A-2ADF-93A1-730F-6DB5F7AD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49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6310979" y="3613369"/>
            <a:ext cx="1606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Gescheiden rioleringsstelsel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&gt; 180 nieuwe bomen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Infiltratie in plantvakken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Snelheidsbeperkende maatregelen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6564A8-E16C-401C-BC80-8AECCA90C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5" t="16476" r="3538" b="16401"/>
          <a:stretch/>
        </p:blipFill>
        <p:spPr>
          <a:xfrm>
            <a:off x="1259632" y="3460254"/>
            <a:ext cx="4752528" cy="2158375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F62D470-5709-0B60-22E3-F9592C4F6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48555"/>
              </p:ext>
            </p:extLst>
          </p:nvPr>
        </p:nvGraphicFramePr>
        <p:xfrm>
          <a:off x="5669430" y="2660476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425468451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30945917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803489400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</a:t>
                      </a:r>
                      <a:r>
                        <a:rPr lang="nl-BE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mio</a:t>
                      </a:r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€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02061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1,3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469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0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/>
        </p:nvGraphicFramePr>
        <p:xfrm>
          <a:off x="0" y="4401026"/>
          <a:ext cx="2340529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529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00000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SA00931 + SA01395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Brugge, cultuurstad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Gevarieerd, hedendaags, laagdrempelig cultuuraanbod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Musea Brugge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910051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9EFD38D9-A186-4193-8511-D88944D59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668710"/>
              </p:ext>
            </p:extLst>
          </p:nvPr>
        </p:nvGraphicFramePr>
        <p:xfrm>
          <a:off x="4283968" y="4357468"/>
          <a:ext cx="2888991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‘20 - ‘22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2,8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37,9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19,2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62CDBA0-27F8-DE34-E4A4-B69F0035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461" y="256000"/>
            <a:ext cx="5886208" cy="1064383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defTabSz="685800">
              <a:defRPr/>
            </a:pPr>
            <a:r>
              <a:rPr lang="nl-BE" sz="2200" b="1" dirty="0">
                <a:latin typeface="Century Gothic" panose="020B0502020202020204"/>
              </a:rPr>
              <a:t>2. BRUSK &amp; BRON </a:t>
            </a:r>
            <a:br>
              <a:rPr lang="nl-BE" sz="2200" b="1" dirty="0">
                <a:latin typeface="Century Gothic" panose="020B0502020202020204"/>
              </a:rPr>
            </a:br>
            <a:r>
              <a:rPr lang="nl-BE" sz="2200" b="1" dirty="0">
                <a:latin typeface="Century Gothic" panose="020B0502020202020204"/>
              </a:rPr>
              <a:t>(onderdeel van het museumkwartier)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</a:t>
            </a:r>
            <a:r>
              <a:rPr lang="nl-BE" sz="1050" i="1" u="sng" dirty="0">
                <a:latin typeface="Century Gothic" panose="020B0502020202020204"/>
              </a:rPr>
              <a:t>200, 201, 202, 221, 268, 269, 361,</a:t>
            </a:r>
            <a:br>
              <a:rPr lang="nl-BE" sz="1050" i="1" u="sng" dirty="0">
                <a:latin typeface="Century Gothic" panose="020B0502020202020204"/>
              </a:rPr>
            </a:br>
            <a:r>
              <a:rPr lang="nl-BE" sz="1050" i="1" u="sng" dirty="0">
                <a:latin typeface="Century Gothic" panose="020B0502020202020204"/>
              </a:rPr>
              <a:t>366, 443, 449 en 493</a:t>
            </a:r>
            <a:br>
              <a:rPr lang="nl-BE" sz="1050" i="1" u="sng" dirty="0">
                <a:latin typeface="Century Gothic" panose="020B0502020202020204"/>
              </a:rPr>
            </a:b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83873BEE-C835-4731-B417-637DCBCE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5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010BC36-B869-4603-BD60-67D85F87D130}"/>
              </a:ext>
            </a:extLst>
          </p:cNvPr>
          <p:cNvSpPr txBox="1"/>
          <p:nvPr/>
        </p:nvSpPr>
        <p:spPr>
          <a:xfrm>
            <a:off x="4211960" y="1645886"/>
            <a:ext cx="4604178" cy="24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Kadert binnen een totaalproject voor de integrale museumsite (geraamd op 46.923.325 euro), dat door de Vlaamse overheid voor 60% gesubsidieerd wordt met een plafondbedrag van 27.250.000 euro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Omgevingsvergunning voor BRUSK én BRON verleend op 8 juni 2022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De werken op de site Garenmarkt zijn volop bezig (kelder klaar; opbouw BRUSK wordt gestart)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In zitting van 25/09/2023 keurde de gemeenteraad de onderhandelde prijsherzieningsformule goed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prstClr val="white"/>
              </a:buClr>
              <a:buFont typeface="Wingdings" panose="05000000000000000000" pitchFamily="2" charset="2"/>
              <a:buChar char="ü"/>
              <a:defRPr/>
            </a:pP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De vraag aan minister-president Jan </a:t>
            </a:r>
            <a:r>
              <a:rPr lang="nl-BE" sz="1200" dirty="0" err="1">
                <a:latin typeface="Century Gothic" panose="020B0502020202020204" pitchFamily="34" charset="0"/>
                <a:ea typeface="Verdana" panose="020B0604030504040204" pitchFamily="34" charset="0"/>
              </a:rPr>
              <a:t>Jambon</a:t>
            </a:r>
            <a:r>
              <a:rPr lang="nl-BE" sz="1200" dirty="0">
                <a:latin typeface="Century Gothic" panose="020B0502020202020204" pitchFamily="34" charset="0"/>
                <a:ea typeface="Verdana" panose="020B0604030504040204" pitchFamily="34" charset="0"/>
              </a:rPr>
              <a:t> om in gesprek te gaan  over de Vlaamse financiële bijdrage  is gesteld op 19/10/2023</a:t>
            </a:r>
          </a:p>
        </p:txBody>
      </p:sp>
      <p:pic>
        <p:nvPicPr>
          <p:cNvPr id="5" name="Afbeelding 4" descr="Afbeelding met buitenshuis, wolk, boom, hemel&#10;&#10;Automatisch gegenereerde beschrijving">
            <a:extLst>
              <a:ext uri="{FF2B5EF4-FFF2-40B4-BE49-F238E27FC236}">
                <a16:creationId xmlns:a16="http://schemas.microsoft.com/office/drawing/2014/main" id="{A7DA0B36-3925-C860-6FEF-66AC12B6F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" y="1386639"/>
            <a:ext cx="3972479" cy="28960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0EDBA5-95E2-F7FF-96B5-0A5034E42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3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buiten, boom, gras, weg&#10;&#10;Automatisch gegenereerde beschrijving">
            <a:extLst>
              <a:ext uri="{FF2B5EF4-FFF2-40B4-BE49-F238E27FC236}">
                <a16:creationId xmlns:a16="http://schemas.microsoft.com/office/drawing/2014/main" id="{7897A801-8E19-4975-B2C3-E9530461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74" y="814776"/>
            <a:ext cx="3494387" cy="233075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500">
              <a:solidFill>
                <a:schemeClr val="tx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2140217" y="203375"/>
            <a:ext cx="5127670" cy="78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37. Filips de </a:t>
            </a:r>
            <a:r>
              <a:rPr lang="nl-BE" sz="1667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Goedelaan</a:t>
            </a:r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– Karel de Stoutelaan</a:t>
            </a:r>
          </a:p>
          <a:p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Zeger van Malestraat</a:t>
            </a:r>
          </a:p>
          <a:p>
            <a:r>
              <a:rPr lang="nl-BE" sz="1167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3"/>
            <a:ext cx="1015383" cy="101538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380" y="1543819"/>
            <a:ext cx="3843164" cy="4080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Fasering </a:t>
            </a:r>
            <a:endParaRPr lang="nl-BE" sz="1200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nutsmaatschappijen starten na het bouwverlof zomer 2022 tot eind december 2022.</a:t>
            </a:r>
          </a:p>
          <a:p>
            <a:pPr marL="0" indent="0">
              <a:buNone/>
            </a:pPr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wegenis:</a:t>
            </a:r>
          </a:p>
          <a:p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Januari / februari 2023: aanbesteding </a:t>
            </a:r>
          </a:p>
          <a:p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Maart / april 2023: gunning</a:t>
            </a:r>
          </a:p>
          <a:p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Augustus 2023: Start van riolerings- en wegeniswerken. </a:t>
            </a:r>
          </a:p>
          <a:p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Filips de </a:t>
            </a:r>
            <a:r>
              <a:rPr lang="nl-BE" sz="1200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Goedelaan</a:t>
            </a:r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afgewerkt</a:t>
            </a:r>
          </a:p>
          <a:p>
            <a:r>
              <a:rPr lang="nl-BE" sz="12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 tot &lt;04/2024</a:t>
            </a:r>
          </a:p>
          <a:p>
            <a:endParaRPr lang="nl-BE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BE" sz="750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D3FB06FE-55BD-289F-B54D-5C34A80C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50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6445844" y="3217540"/>
            <a:ext cx="16065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Gescheiden rioleringsstelsel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Uitbreiding stadsvesten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Herstel dolomietpaden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Infiltratie in plantvakken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Snelheidsbeperkende maatregelen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DFE22FE-8337-3941-CCAD-660846733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319253"/>
              </p:ext>
            </p:extLst>
          </p:nvPr>
        </p:nvGraphicFramePr>
        <p:xfrm>
          <a:off x="3136962" y="4536044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407614121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2892851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678151133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9158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1,5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53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67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38. Bremlaan</a:t>
            </a:r>
          </a:p>
          <a:p>
            <a:r>
              <a:rPr lang="nl-BE" sz="1167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-24942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500">
              <a:solidFill>
                <a:schemeClr val="tx1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259" y="1059158"/>
            <a:ext cx="3808837" cy="230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Fasering </a:t>
            </a:r>
          </a:p>
          <a:p>
            <a:pPr marL="0" indent="0">
              <a:buNone/>
            </a:pPr>
            <a:r>
              <a:rPr lang="nl-BE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F1 start wegeniswerken: 16 juni 2022</a:t>
            </a:r>
          </a:p>
          <a:p>
            <a:pPr marL="0" indent="0">
              <a:buNone/>
            </a:pPr>
            <a:endParaRPr lang="nl-BE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nl-BE" sz="12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Uitvoering tot &lt;12/2023</a:t>
            </a: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82EE243B-568F-37BA-5B2F-F666FBCD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51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5172067" y="3688493"/>
            <a:ext cx="2700301" cy="1834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BE" sz="917" dirty="0">
                <a:solidFill>
                  <a:schemeClr val="bg1"/>
                </a:solidFill>
                <a:latin typeface="Century Gothic" panose="020B0502020202020204" pitchFamily="34" charset="0"/>
              </a:rPr>
              <a:t>Renovatie bestaande riolering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917" dirty="0">
                <a:solidFill>
                  <a:schemeClr val="bg1"/>
                </a:solidFill>
                <a:latin typeface="Century Gothic" panose="020B0502020202020204" pitchFamily="34" charset="0"/>
              </a:rPr>
              <a:t>Behouden van monumentale bomen</a:t>
            </a:r>
          </a:p>
          <a:p>
            <a:pPr>
              <a:spcBef>
                <a:spcPct val="20000"/>
              </a:spcBef>
            </a:pPr>
            <a:endParaRPr lang="nl-BE" sz="917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Maximale infiltratie regenwater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Karrenspoor met asfalt en kasseien</a:t>
            </a:r>
          </a:p>
          <a:p>
            <a:pPr>
              <a:spcBef>
                <a:spcPct val="20000"/>
              </a:spcBef>
            </a:pPr>
            <a:endParaRPr lang="nl-BE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Verkeersplateau ter hoogte van de school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08FD14-46E1-4E03-B1F7-7BD17ED8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92" y="2121694"/>
            <a:ext cx="2301352" cy="147748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39CD51-1B1D-4C3A-B9D6-881801884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692" y="165622"/>
            <a:ext cx="2301352" cy="186088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EC7087B-BDCB-4D00-A9F8-48D0592CA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511" y="3361556"/>
            <a:ext cx="3322363" cy="1991496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124C627-135A-CC9A-3BB3-E8844C221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70227"/>
              </p:ext>
            </p:extLst>
          </p:nvPr>
        </p:nvGraphicFramePr>
        <p:xfrm>
          <a:off x="1490742" y="2514600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2336303669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17778504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253159176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5454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1.0</a:t>
                      </a:r>
                      <a:endParaRPr lang="nl-BE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2,4</a:t>
                      </a:r>
                      <a:endParaRPr lang="nl-B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082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6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67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39</a:t>
            </a: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Singel en Buiten </a:t>
            </a:r>
            <a:r>
              <a:rPr kumimoji="0" lang="nl-BE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Boeverievest</a:t>
            </a:r>
            <a:endParaRPr kumimoji="0" lang="nl-BE" sz="1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674" y="877281"/>
            <a:ext cx="6600733" cy="24602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1667" b="1" dirty="0">
                <a:solidFill>
                  <a:schemeClr val="tx1"/>
                </a:solidFill>
              </a:rPr>
              <a:t>Fasering </a:t>
            </a:r>
          </a:p>
          <a:p>
            <a:pPr marL="0" indent="0">
              <a:buNone/>
            </a:pPr>
            <a:r>
              <a:rPr lang="nl-BE" sz="1333" dirty="0">
                <a:solidFill>
                  <a:schemeClr val="tx1"/>
                </a:solidFill>
              </a:rPr>
              <a:t>Werf in uitvoering</a:t>
            </a:r>
          </a:p>
          <a:p>
            <a:pPr algn="l"/>
            <a:r>
              <a:rPr lang="nl-BE" sz="1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Uitvoeringstermijn:</a:t>
            </a:r>
            <a:r>
              <a:rPr lang="nl-BE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     90 </a:t>
            </a:r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werkdagen </a:t>
            </a:r>
          </a:p>
          <a:p>
            <a:pPr algn="l"/>
            <a:r>
              <a:rPr lang="nl-BE" sz="1000" b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Fasering:</a:t>
            </a:r>
            <a:r>
              <a:rPr lang="nl-BE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werken worden gefaseerd uitgevoerd: </a:t>
            </a:r>
          </a:p>
          <a:p>
            <a:pPr algn="l"/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fase 1 Buiten </a:t>
            </a:r>
            <a:r>
              <a:rPr lang="nl-BE" sz="1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Boeverievest</a:t>
            </a:r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tot brug Singel: </a:t>
            </a:r>
            <a:r>
              <a:rPr lang="nl-BE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Afgewerkt</a:t>
            </a:r>
          </a:p>
          <a:p>
            <a:pPr algn="l"/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fase 2 Singel (uitgesteld)</a:t>
            </a:r>
          </a:p>
          <a:p>
            <a:pPr algn="l"/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fase 3 Buiten </a:t>
            </a:r>
            <a:r>
              <a:rPr lang="nl-BE" sz="1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Boeverievest</a:t>
            </a:r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tot aan Smedenpoort: </a:t>
            </a:r>
            <a:r>
              <a:rPr lang="nl-BE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Afgewerkt</a:t>
            </a:r>
          </a:p>
          <a:p>
            <a:pPr algn="l"/>
            <a:r>
              <a:rPr lang="nl-BE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fase 4 Wandelpad tussen Smedenpoort en brug Singel:</a:t>
            </a:r>
            <a:r>
              <a:rPr lang="nl-BE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Afgewerkt</a:t>
            </a:r>
          </a:p>
          <a:p>
            <a:pPr algn="l"/>
            <a:endParaRPr lang="nl-BE" sz="75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1667" b="1" dirty="0">
                <a:solidFill>
                  <a:schemeClr val="tx1"/>
                </a:solidFill>
              </a:rPr>
              <a:t>Kostprijs : </a:t>
            </a:r>
            <a:r>
              <a:rPr lang="nl-BE" sz="875" dirty="0">
                <a:solidFill>
                  <a:schemeClr val="tx1"/>
                </a:solidFill>
                <a:latin typeface="Source Sans Pro" panose="020B0503030403020204" pitchFamily="34" charset="0"/>
              </a:rPr>
              <a:t> </a:t>
            </a:r>
            <a:r>
              <a:rPr lang="nl-BE" sz="1333" dirty="0">
                <a:solidFill>
                  <a:schemeClr val="tx1"/>
                </a:solidFill>
              </a:rPr>
              <a:t> </a:t>
            </a:r>
            <a:r>
              <a:rPr lang="nl-BE" sz="116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905.174,54 euro (incl. btw)</a:t>
            </a: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06D551C2-84CC-059F-A7B1-CDA72C18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6445844" y="3378879"/>
            <a:ext cx="16065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Gescheiden rioleringsstelsel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Heraanleg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kasseien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Herinrichten speelplein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Paden in dolomiet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D6D5AB-B7F5-4A8A-8C2D-1EBB3655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61" y="3326932"/>
            <a:ext cx="2590503" cy="193083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DE0D7C-67AA-4E73-9271-E51982C58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109" y="3309132"/>
            <a:ext cx="2590503" cy="19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7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5C17E9-5A38-4F21-B184-59D7D7455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15001" r="18501" b="9400"/>
          <a:stretch/>
        </p:blipFill>
        <p:spPr>
          <a:xfrm>
            <a:off x="5345420" y="877281"/>
            <a:ext cx="2706968" cy="174019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40. Blijmare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49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3" y="637255"/>
            <a:ext cx="6600733" cy="1980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200" b="1" dirty="0">
                <a:solidFill>
                  <a:schemeClr val="tx1"/>
                </a:solidFill>
              </a:rPr>
              <a:t>Fasering </a:t>
            </a:r>
          </a:p>
          <a:p>
            <a:pPr marL="0" indent="0">
              <a:buNone/>
            </a:pPr>
            <a:r>
              <a:rPr lang="nl-BE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Fase 1 start wegeniswerken: najaar 2022</a:t>
            </a:r>
          </a:p>
          <a:p>
            <a:pPr>
              <a:buFontTx/>
              <a:buChar char="-"/>
            </a:pPr>
            <a:r>
              <a:rPr lang="nl-BE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Afhankelijk afgeleverde bemalingsvergunning</a:t>
            </a:r>
          </a:p>
          <a:p>
            <a:pPr>
              <a:buFontTx/>
              <a:buChar char="-"/>
            </a:pPr>
            <a:r>
              <a:rPr lang="nl-BE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Nutswerken tot bouwverlof 2022</a:t>
            </a:r>
          </a:p>
          <a:p>
            <a:pPr>
              <a:buFontTx/>
              <a:buChar char="-"/>
            </a:pPr>
            <a:r>
              <a:rPr lang="nl-BE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Uitvoering tot &lt;05/2024</a:t>
            </a:r>
          </a:p>
          <a:p>
            <a:pPr marL="0" indent="0">
              <a:buNone/>
            </a:pPr>
            <a:endParaRPr lang="nl-BE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43C5038-0163-4E4E-BAD3-51A3507D8A3E}"/>
              </a:ext>
            </a:extLst>
          </p:cNvPr>
          <p:cNvSpPr txBox="1"/>
          <p:nvPr/>
        </p:nvSpPr>
        <p:spPr>
          <a:xfrm>
            <a:off x="6541633" y="3283024"/>
            <a:ext cx="1606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Gescheiden rioleringsstelsel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&gt; 152 nieuwe bomen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Infiltratie in plantvakken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Snelheidsbeperkende maatregelen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8AE759C-98CE-412E-BA4F-AC0A4D804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319" y="2932483"/>
            <a:ext cx="4871173" cy="2617046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6C56CD0-EC77-7373-CF6F-E499ED21D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728991"/>
              </p:ext>
            </p:extLst>
          </p:nvPr>
        </p:nvGraphicFramePr>
        <p:xfrm>
          <a:off x="2068482" y="2138694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354453434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90521019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719159755"/>
                    </a:ext>
                  </a:extLst>
                </a:gridCol>
              </a:tblGrid>
              <a:tr h="362336"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</a:t>
                      </a:r>
                      <a:r>
                        <a:rPr lang="nl-BE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mio</a:t>
                      </a:r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€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78966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0,1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2,6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008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66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"/>
            <a:ext cx="1160860" cy="116086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160860" y="7571"/>
            <a:ext cx="1160860" cy="1166341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403648" y="2569468"/>
            <a:ext cx="658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8. Afgewerkte wijken en straten</a:t>
            </a:r>
            <a:endParaRPr kumimoji="0" lang="nl-BE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140500" y="336825"/>
            <a:ext cx="12600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OPENBAAR DOMEIN</a:t>
            </a:r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FA9C7711-87EE-4E3C-92CB-1E613A54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1041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41. Sint-Anneplein,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Joost de Damhouderstraat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Korte Sint-Annastraat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6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 descr="Afbeelding met buitenshuis, gebouw, hemel, plant&#10;&#10;Automatisch gegenereerde beschrijving">
            <a:extLst>
              <a:ext uri="{FF2B5EF4-FFF2-40B4-BE49-F238E27FC236}">
                <a16:creationId xmlns:a16="http://schemas.microsoft.com/office/drawing/2014/main" id="{3806A629-F081-ED05-1E46-2A9CF6741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6" y="1547268"/>
            <a:ext cx="2624933" cy="1968700"/>
          </a:xfrm>
          <a:prstGeom prst="rect">
            <a:avLst/>
          </a:prstGeom>
        </p:spPr>
      </p:pic>
      <p:pic>
        <p:nvPicPr>
          <p:cNvPr id="15" name="Afbeelding 14" descr="Afbeelding met buitenshuis, auto, weg, gebouw&#10;&#10;Automatisch gegenereerde beschrijving">
            <a:extLst>
              <a:ext uri="{FF2B5EF4-FFF2-40B4-BE49-F238E27FC236}">
                <a16:creationId xmlns:a16="http://schemas.microsoft.com/office/drawing/2014/main" id="{AE22122E-B4AF-1B4B-DEF4-1B56FFE11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46" y="1547268"/>
            <a:ext cx="2624933" cy="1968700"/>
          </a:xfrm>
          <a:prstGeom prst="rect">
            <a:avLst/>
          </a:prstGeom>
        </p:spPr>
      </p:pic>
      <p:pic>
        <p:nvPicPr>
          <p:cNvPr id="19" name="Afbeelding 18" descr="Afbeelding met buitenshuis, hemel, Composiet, architectuur&#10;&#10;Automatisch gegenereerde beschrijving">
            <a:extLst>
              <a:ext uri="{FF2B5EF4-FFF2-40B4-BE49-F238E27FC236}">
                <a16:creationId xmlns:a16="http://schemas.microsoft.com/office/drawing/2014/main" id="{7849D0EA-2749-787B-8FC4-0328463E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1383" y="1857364"/>
            <a:ext cx="2713484" cy="203511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1058177" y="2744222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SA00600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B7C5892-C240-F8AA-5743-FDCE8886E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323475"/>
              </p:ext>
            </p:extLst>
          </p:nvPr>
        </p:nvGraphicFramePr>
        <p:xfrm>
          <a:off x="4580023" y="4565192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28709140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52007473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77664313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82712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057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036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42. Prins Leopoldstraat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– sector Oost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SA00648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F5E782D5-70AD-4702-717D-6EAD1B40A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0" y="1461830"/>
            <a:ext cx="7812360" cy="223059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2445893" y="2382541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245EE1B-1480-0375-D33A-0EFE7E8C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436" y="3832583"/>
            <a:ext cx="2710243" cy="1769298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FF3998-E594-D6DE-8234-CA7ABA379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41148"/>
              </p:ext>
            </p:extLst>
          </p:nvPr>
        </p:nvGraphicFramePr>
        <p:xfrm>
          <a:off x="2627783" y="4042802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95399420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14789305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89832741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32455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0,04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0,26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960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03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67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43</a:t>
            </a: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Katelijnestraat en Arsenaalstraat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2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SA00596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pic>
        <p:nvPicPr>
          <p:cNvPr id="8" name="Afbeelding 7" descr="Afbeelding met gebouw, buitenshuis, tekst, plant&#10;&#10;Automatisch gegenereerde beschrijving">
            <a:extLst>
              <a:ext uri="{FF2B5EF4-FFF2-40B4-BE49-F238E27FC236}">
                <a16:creationId xmlns:a16="http://schemas.microsoft.com/office/drawing/2014/main" id="{9B94E3A0-823F-F7D7-14FA-425573E99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2992" y="3048057"/>
            <a:ext cx="1973048" cy="1479786"/>
          </a:xfrm>
          <a:prstGeom prst="rect">
            <a:avLst/>
          </a:prstGeom>
        </p:spPr>
      </p:pic>
      <p:pic>
        <p:nvPicPr>
          <p:cNvPr id="10" name="Afbeelding 9" descr="Afbeelding met buitenshuis, hemel, Landvoertuig, gebouw&#10;&#10;Automatisch gegenereerde beschrijving">
            <a:extLst>
              <a:ext uri="{FF2B5EF4-FFF2-40B4-BE49-F238E27FC236}">
                <a16:creationId xmlns:a16="http://schemas.microsoft.com/office/drawing/2014/main" id="{B0B00DF8-CA84-7DAD-C22F-3AE4B4C30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17" y="2840997"/>
            <a:ext cx="1837762" cy="137832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656F13-1855-0A2C-4D07-6F7144BD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65" y="1210771"/>
            <a:ext cx="8781716" cy="14383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A27625C-D45F-93F8-E1FB-9F13982AF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65" y="2761275"/>
            <a:ext cx="5241007" cy="123634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3666297" y="2472671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3F2DC552-4237-0503-A7F0-3DB016A3E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08640"/>
              </p:ext>
            </p:extLst>
          </p:nvPr>
        </p:nvGraphicFramePr>
        <p:xfrm>
          <a:off x="3300351" y="4558769"/>
          <a:ext cx="2755900" cy="701264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192334166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2039127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85859824"/>
                    </a:ext>
                  </a:extLst>
                </a:gridCol>
              </a:tblGrid>
              <a:tr h="449804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7599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0,2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236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28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8226F44-9F5B-493C-6A9F-AF9AD837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85705"/>
            <a:ext cx="4476973" cy="194943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44. Bargeweg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SA00411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-305970" y="1871084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pic>
        <p:nvPicPr>
          <p:cNvPr id="11" name="Afbeelding 10" descr="Afbeelding met buitenshuis, hemel, wolk, weg&#10;&#10;Automatisch gegenereerde beschrijving">
            <a:extLst>
              <a:ext uri="{FF2B5EF4-FFF2-40B4-BE49-F238E27FC236}">
                <a16:creationId xmlns:a16="http://schemas.microsoft.com/office/drawing/2014/main" id="{037AF4D8-AA2E-59A4-AD4F-96A2C3B7B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34" y="1214191"/>
            <a:ext cx="3842684" cy="2882013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E3F49D96-FF73-5473-DB7D-FEF9AC93E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43747"/>
              </p:ext>
            </p:extLst>
          </p:nvPr>
        </p:nvGraphicFramePr>
        <p:xfrm>
          <a:off x="3202073" y="4477472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224737618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40135106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4251887278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836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0,4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0,4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70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263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141DCEC0-4A85-299F-7C18-D8B16C24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95" y="3055242"/>
            <a:ext cx="5574365" cy="9621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88EA813-7696-9F65-60F8-533FC34E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37" y="3065614"/>
            <a:ext cx="2787543" cy="187332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67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45</a:t>
            </a: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Vlamingdam en Sint Jorisstraat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SA00597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93C8CF-2C05-D528-9D59-2BCE93879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15" y="1275441"/>
            <a:ext cx="8222970" cy="169009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2877943" y="2367370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9A2C474B-FC6F-EFE1-997E-AD4AFE62D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559486"/>
              </p:ext>
            </p:extLst>
          </p:nvPr>
        </p:nvGraphicFramePr>
        <p:xfrm>
          <a:off x="3039064" y="4326294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143365178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84478713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3885112336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52635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0,3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3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83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boom, infrastructuur, hoofdweg&#10;&#10;Automatisch gegenereerde beschrijving">
            <a:extLst>
              <a:ext uri="{FF2B5EF4-FFF2-40B4-BE49-F238E27FC236}">
                <a16:creationId xmlns:a16="http://schemas.microsoft.com/office/drawing/2014/main" id="{CB41B7B1-6657-9607-D1B4-83A000AE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69" y="1230421"/>
            <a:ext cx="4956284" cy="330419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41BC410-4271-70FB-EB73-503366EB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70" y="318809"/>
            <a:ext cx="6552729" cy="753972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/>
              <a:t>3. NIEUWE CACTUSZAAL </a:t>
            </a:r>
            <a:r>
              <a:rPr lang="en-US" sz="2200" b="1" dirty="0" err="1"/>
              <a:t>Kanaaleiland</a:t>
            </a:r>
            <a:r>
              <a:rPr lang="en-US" sz="2200" b="1" dirty="0"/>
              <a:t> </a:t>
            </a:r>
            <a:br>
              <a:rPr lang="en-US" sz="2475" b="1" dirty="0"/>
            </a:br>
            <a: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Brugs Beleidsprogramma: 373</a:t>
            </a:r>
            <a:br>
              <a:rPr kumimoji="0" lang="nl-BE" sz="105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en-US" sz="2475" b="1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020D4C40-0FFE-47F5-9353-8DD89E69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6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3070E70-6412-61A3-4AAF-16D43D8EA3CD}"/>
              </a:ext>
            </a:extLst>
          </p:cNvPr>
          <p:cNvSpPr txBox="1"/>
          <p:nvPr/>
        </p:nvSpPr>
        <p:spPr>
          <a:xfrm rot="19194784">
            <a:off x="-181891" y="1931247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AFGEWERKT!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E94FF8D6-E274-1EA4-5D0C-807B3E8077D7}"/>
              </a:ext>
            </a:extLst>
          </p:cNvPr>
          <p:cNvGraphicFramePr>
            <a:graphicFrameLocks noGrp="1"/>
          </p:cNvGraphicFramePr>
          <p:nvPr/>
        </p:nvGraphicFramePr>
        <p:xfrm>
          <a:off x="2726884" y="4531230"/>
          <a:ext cx="3458107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20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157129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118558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Ondersteuning Stad Brugge door (meerdere) subsidies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79B35DF9-792D-2E9D-3B41-219182D6F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04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193704"/>
            <a:ext cx="5127670" cy="78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67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</a:t>
            </a: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Omgevingsaanleg beurs- en congresgebouw BMCC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Brugs Beleidsprogramma: 299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96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F9D3E24D-7178-3D61-FA14-F3BE8DEFDE58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4276001"/>
          <a:ext cx="2285490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817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32067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SA01349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17027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Brugs openbaar domein, net en aantrekkelijk, functioneel en innovatief</a:t>
                      </a:r>
                      <a:endParaRPr lang="nl-BE" sz="6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Stadsvenieuwing</a:t>
                      </a: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opwaardering geven Brugge dynamiek.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pic>
        <p:nvPicPr>
          <p:cNvPr id="3" name="Afbeelding 2" descr="Afbeelding met buiten, lucht, gebouw, weg&#10;&#10;Automatisch gegenereerde beschrijving">
            <a:extLst>
              <a:ext uri="{FF2B5EF4-FFF2-40B4-BE49-F238E27FC236}">
                <a16:creationId xmlns:a16="http://schemas.microsoft.com/office/drawing/2014/main" id="{5F1AF155-E63C-E1E2-42DE-4832C861A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94" y="1174291"/>
            <a:ext cx="4355975" cy="290398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BB5D274-A329-B44E-ED8C-4525C1DDB3AC}"/>
              </a:ext>
            </a:extLst>
          </p:cNvPr>
          <p:cNvSpPr txBox="1"/>
          <p:nvPr/>
        </p:nvSpPr>
        <p:spPr>
          <a:xfrm rot="19194784">
            <a:off x="3165974" y="2518432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E5F5555A-A622-F143-8570-DDEBE7A0C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84070"/>
              </p:ext>
            </p:extLst>
          </p:nvPr>
        </p:nvGraphicFramePr>
        <p:xfrm>
          <a:off x="506187" y="2489826"/>
          <a:ext cx="27559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39800">
                  <a:extLst>
                    <a:ext uri="{9D8B030D-6E8A-4147-A177-3AD203B41FA5}">
                      <a16:colId xmlns:a16="http://schemas.microsoft.com/office/drawing/2014/main" val="214609635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53386727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159707346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mio €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Rekening ‘20 - ‘22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MJP 23-25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50762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Uitgaven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30,4</a:t>
                      </a:r>
                      <a:endParaRPr lang="nl-B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0,3</a:t>
                      </a:r>
                      <a:endParaRPr lang="nl-B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449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04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51327C02-3546-4629-B2D4-E10F0F2F3A08}"/>
              </a:ext>
            </a:extLst>
          </p:cNvPr>
          <p:cNvSpPr txBox="1"/>
          <p:nvPr/>
        </p:nvSpPr>
        <p:spPr>
          <a:xfrm>
            <a:off x="3191847" y="237163"/>
            <a:ext cx="5127670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67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</a:t>
            </a:r>
            <a:r>
              <a:rPr kumimoji="0" lang="nl-BE" sz="1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kumimoji="0" lang="nl-BE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Jakobinessenstraat</a:t>
            </a:r>
            <a:endParaRPr kumimoji="0" lang="nl-BE" sz="1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1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08"/>
            <a:ext cx="1015383" cy="101538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19FEBB8-BD16-4E92-BB3C-B0F24242A694}"/>
              </a:ext>
            </a:extLst>
          </p:cNvPr>
          <p:cNvSpPr/>
          <p:nvPr/>
        </p:nvSpPr>
        <p:spPr>
          <a:xfrm>
            <a:off x="770023" y="5645169"/>
            <a:ext cx="7620000" cy="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0A738E-B7EF-4B65-8AB4-DD93CBB6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645061"/>
            <a:ext cx="6600733" cy="17675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12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Start: 9 september 2023</a:t>
            </a:r>
            <a:endParaRPr lang="nl-B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Afgewerkt: 23 juni 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B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4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Kostprijs</a:t>
            </a:r>
            <a:r>
              <a:rPr lang="nl-BE" sz="14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364.111,90euro incl. BTW</a:t>
            </a:r>
            <a:endParaRPr lang="nl-BE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654F7A26-3B25-8B80-62D1-FB6AF271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Afbeelding 7" descr="Afbeelding met schets, tekening, tekst, kaart&#10;&#10;Automatisch gegenereerde beschrijving">
            <a:extLst>
              <a:ext uri="{FF2B5EF4-FFF2-40B4-BE49-F238E27FC236}">
                <a16:creationId xmlns:a16="http://schemas.microsoft.com/office/drawing/2014/main" id="{6ADFB4BA-A692-5722-9E6C-988BA098F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/>
          <a:stretch/>
        </p:blipFill>
        <p:spPr>
          <a:xfrm>
            <a:off x="165592" y="2983070"/>
            <a:ext cx="5767352" cy="2554140"/>
          </a:xfrm>
          <a:prstGeom prst="rect">
            <a:avLst/>
          </a:prstGeom>
        </p:spPr>
      </p:pic>
      <p:pic>
        <p:nvPicPr>
          <p:cNvPr id="11" name="Afbeelding 10" descr="Afbeelding met buitenshuis, gebouw, weg, raam&#10;&#10;Automatisch gegenereerde beschrijving">
            <a:extLst>
              <a:ext uri="{FF2B5EF4-FFF2-40B4-BE49-F238E27FC236}">
                <a16:creationId xmlns:a16="http://schemas.microsoft.com/office/drawing/2014/main" id="{BEA6D7C7-5FE7-D70E-AFB6-DD078401F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45061"/>
            <a:ext cx="3326288" cy="249471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A2E275A-F860-98FB-4A48-14D6B23F5AE3}"/>
              </a:ext>
            </a:extLst>
          </p:cNvPr>
          <p:cNvSpPr txBox="1"/>
          <p:nvPr/>
        </p:nvSpPr>
        <p:spPr>
          <a:xfrm rot="1422672">
            <a:off x="2324317" y="3382174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</p:spTree>
    <p:extLst>
      <p:ext uri="{BB962C8B-B14F-4D97-AF65-F5344CB8AC3E}">
        <p14:creationId xmlns:p14="http://schemas.microsoft.com/office/powerpoint/2010/main" val="4240895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1" y="0"/>
            <a:ext cx="9144000" cy="5836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122175"/>
            <a:ext cx="640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Onderhoud wegen, voetpaden en fietspaden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62</a:t>
            </a:fld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751DC0-9AC6-4CA3-BFAF-515E653BC6FD}"/>
              </a:ext>
            </a:extLst>
          </p:cNvPr>
          <p:cNvSpPr txBox="1"/>
          <p:nvPr/>
        </p:nvSpPr>
        <p:spPr>
          <a:xfrm>
            <a:off x="1580771" y="3145532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8,5 miljoen euro in betonwegen en asfalt</a:t>
            </a:r>
          </a:p>
          <a:p>
            <a:r>
              <a:rPr lang="nl-BE" dirty="0">
                <a:solidFill>
                  <a:schemeClr val="bg1"/>
                </a:solidFill>
              </a:rPr>
              <a:t>Voetpadenplan: 4,3 miljoen euro</a:t>
            </a:r>
          </a:p>
          <a:p>
            <a:r>
              <a:rPr lang="nl-BE" dirty="0">
                <a:solidFill>
                  <a:schemeClr val="bg1"/>
                </a:solidFill>
              </a:rPr>
              <a:t>3,7 miljoen euro aan mobiliteitsingrepen</a:t>
            </a:r>
          </a:p>
          <a:p>
            <a:r>
              <a:rPr lang="nl-BE" dirty="0">
                <a:solidFill>
                  <a:schemeClr val="bg1"/>
                </a:solidFill>
              </a:rPr>
              <a:t>2,7 miljoen euro aan aanleg bushaltes</a:t>
            </a:r>
          </a:p>
          <a:p>
            <a:r>
              <a:rPr lang="nl-BE" dirty="0">
                <a:solidFill>
                  <a:schemeClr val="bg1"/>
                </a:solidFill>
              </a:rPr>
              <a:t>Wandelpaden in dolomiet op de Vesten: investering van 2,5 miljoen euro</a:t>
            </a:r>
          </a:p>
          <a:p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45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1" y="0"/>
            <a:ext cx="9144000" cy="5836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15816" y="2237197"/>
            <a:ext cx="6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Kopenhagenplan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9F8CA-CAA5-47D5-9929-BF894F883C47}" type="slidenum">
              <a:rPr kumimoji="0" lang="nl-BE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nl-BE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751DC0-9AC6-4CA3-BFAF-515E653BC6FD}"/>
              </a:ext>
            </a:extLst>
          </p:cNvPr>
          <p:cNvSpPr txBox="1"/>
          <p:nvPr/>
        </p:nvSpPr>
        <p:spPr>
          <a:xfrm>
            <a:off x="1979712" y="276917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solidFill>
                  <a:srgbClr val="FFFFFF"/>
                </a:solidFill>
                <a:latin typeface="Gill Sans MT" panose="020B0502020104020203"/>
              </a:rPr>
              <a:t>Investering van 5,3 miljoen euro in veilige en nieuwe fietspaden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37 dossiers werden ingediend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solidFill>
                  <a:srgbClr val="FFFFFF"/>
                </a:solidFill>
                <a:latin typeface="Gill Sans MT" panose="020B0502020104020203"/>
              </a:rPr>
              <a:t>1,8 miljoen euro aan subsidie van Vlaanderen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0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12311" y="0"/>
            <a:ext cx="9179706" cy="5836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1" y="-27143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35502" y="-11313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722854" y="485813"/>
            <a:ext cx="6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400" b="1" dirty="0">
                <a:solidFill>
                  <a:srgbClr val="FFFFFF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s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peeltuinen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9F8CA-CAA5-47D5-9929-BF894F883C47}" type="slidenum">
              <a:rPr kumimoji="0" lang="nl-BE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nl-BE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751DC0-9AC6-4CA3-BFAF-515E653BC6FD}"/>
              </a:ext>
            </a:extLst>
          </p:cNvPr>
          <p:cNvSpPr txBox="1"/>
          <p:nvPr/>
        </p:nvSpPr>
        <p:spPr>
          <a:xfrm>
            <a:off x="3722854" y="1009204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Speelplein Astridpark: 516.000 euro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solidFill>
                  <a:srgbClr val="FFFFFF"/>
                </a:solidFill>
                <a:latin typeface="Gill Sans MT" panose="020B0502020104020203"/>
              </a:rPr>
              <a:t>Speelplein </a:t>
            </a:r>
            <a:r>
              <a:rPr lang="nl-BE" sz="1600" dirty="0" err="1">
                <a:solidFill>
                  <a:srgbClr val="FFFFFF"/>
                </a:solidFill>
                <a:latin typeface="Gill Sans MT" panose="020B0502020104020203"/>
              </a:rPr>
              <a:t>Paalbos</a:t>
            </a:r>
            <a:r>
              <a:rPr lang="nl-BE" sz="1600" dirty="0">
                <a:solidFill>
                  <a:srgbClr val="FFFFFF"/>
                </a:solidFill>
                <a:latin typeface="Gill Sans MT" panose="020B0502020104020203"/>
              </a:rPr>
              <a:t>: 90.079,68 euro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Speelplein Peter Benoitlaan: 104.254, 11 euro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Speelplein Zwankendamme: 235.000 euro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3D32D13-9357-6DDA-F261-603E50C4C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802" y="2136299"/>
            <a:ext cx="4788469" cy="35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72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14392"/>
            <a:ext cx="9179706" cy="5836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>
              <a:solidFill>
                <a:schemeClr val="bg1"/>
              </a:solidFill>
              <a:latin typeface="DINOffcPr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>
              <a:solidFill>
                <a:schemeClr val="bg1"/>
              </a:solidFill>
              <a:latin typeface="DINOffcPr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solidFill>
                  <a:schemeClr val="bg1"/>
                </a:solidFill>
                <a:latin typeface="DINOffcPro"/>
              </a:rPr>
              <a:t>Jeugdlokalen </a:t>
            </a:r>
            <a:r>
              <a:rPr lang="nl-BE" dirty="0" err="1">
                <a:solidFill>
                  <a:schemeClr val="bg1"/>
                </a:solidFill>
                <a:latin typeface="DINOffcPro"/>
              </a:rPr>
              <a:t>Tempelhof</a:t>
            </a:r>
            <a:r>
              <a:rPr lang="nl-BE" dirty="0">
                <a:solidFill>
                  <a:schemeClr val="bg1"/>
                </a:solidFill>
                <a:latin typeface="DINOffcPro"/>
              </a:rPr>
              <a:t>: </a:t>
            </a:r>
            <a:r>
              <a:rPr lang="nl-BE" b="0" i="0" dirty="0">
                <a:solidFill>
                  <a:schemeClr val="bg1"/>
                </a:solidFill>
                <a:effectLst/>
                <a:latin typeface="DINOffcPro"/>
              </a:rPr>
              <a:t>2,2 miljoen euro (BTW incl.)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DINOffcPro"/>
                <a:ea typeface="+mn-ea"/>
                <a:cs typeface="+mn-cs"/>
              </a:rPr>
              <a:t>Infrastructuur </a:t>
            </a:r>
            <a:r>
              <a:rPr lang="nl-BE" dirty="0">
                <a:solidFill>
                  <a:schemeClr val="bg1"/>
                </a:solidFill>
                <a:latin typeface="DINOffcPro"/>
              </a:rPr>
              <a:t>jeugd(werk): 1,8 miljoen euro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>
              <a:solidFill>
                <a:schemeClr val="bg1"/>
              </a:solidFill>
              <a:latin typeface="DINOffcPr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>
              <a:solidFill>
                <a:schemeClr val="bg1"/>
              </a:solidFill>
              <a:latin typeface="DINOffcPr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1" y="-27143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35502" y="-11313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15816" y="1993404"/>
            <a:ext cx="6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jeugd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9F8CA-CAA5-47D5-9929-BF894F883C47}" type="slidenum">
              <a:rPr kumimoji="0" lang="nl-BE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nl-BE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77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425452"/>
            <a:ext cx="6408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mensen: zie deel 1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Via </a:t>
            </a:r>
            <a:r>
              <a:rPr lang="nl-BE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Mintus</a:t>
            </a:r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in de zorg (woonzorgcentra en kinderopvang) 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Via </a:t>
            </a:r>
            <a:r>
              <a:rPr lang="nl-BE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Ocmw</a:t>
            </a:r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(armoede, …)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 in Lokaal sociaal beleid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Verenigingen </a:t>
            </a:r>
          </a:p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…..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047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gebouw, wolk&#10;&#10;Automatisch gegenereerde beschrijving">
            <a:extLst>
              <a:ext uri="{FF2B5EF4-FFF2-40B4-BE49-F238E27FC236}">
                <a16:creationId xmlns:a16="http://schemas.microsoft.com/office/drawing/2014/main" id="{5F76BA8F-DB09-24E4-98E8-76535F6D5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53" y="941655"/>
            <a:ext cx="6037494" cy="3398831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/>
        </p:nvGraphicFramePr>
        <p:xfrm>
          <a:off x="0" y="4286250"/>
          <a:ext cx="246888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234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426646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Sint-Pieters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just"/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SA00935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Brugge, cultuurstad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6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Gevarieerd, hedendaags, laagdrempelig cultuuraanbod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Cultuurbeleid + musea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r>
                        <a:rPr lang="nl-BE" sz="6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6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868460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33A02B8-428B-4577-B51D-9F7C92B3EE4D}"/>
              </a:ext>
            </a:extLst>
          </p:cNvPr>
          <p:cNvGraphicFramePr>
            <a:graphicFrameLocks noGrp="1"/>
          </p:cNvGraphicFramePr>
          <p:nvPr/>
        </p:nvGraphicFramePr>
        <p:xfrm>
          <a:off x="2987824" y="4552161"/>
          <a:ext cx="2888991" cy="98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24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966695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93447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389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1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1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20-22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23-25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238032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algn="l"/>
                      <a:r>
                        <a:rPr lang="nl-BE" sz="9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6A8A1662-8D5B-3E72-BC6F-F3789457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48342"/>
            <a:ext cx="5438930" cy="669017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defRPr/>
            </a:pPr>
            <a:r>
              <a:rPr lang="en-US" sz="2000" b="1" dirty="0"/>
              <a:t>4. ERFGOEDDEPOT-/FABRIEK</a:t>
            </a:r>
            <a:br>
              <a:rPr lang="en-US" sz="2475" b="1" dirty="0"/>
            </a:b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Brugs</a:t>
            </a:r>
            <a:r>
              <a:rPr kumimoji="0" lang="en-US" sz="1050" b="0" i="1" u="sng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Beleidsprogramma</a:t>
            </a:r>
            <a:r>
              <a:rPr kumimoji="0" lang="en-US" sz="1050" b="0" i="1" u="sng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: 369</a:t>
            </a:r>
            <a:endParaRPr lang="en-US" sz="2475" b="1" dirty="0"/>
          </a:p>
        </p:txBody>
      </p:sp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4127330B-C611-4350-B939-C4DFA593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defTabSz="342900">
              <a:defRPr/>
            </a:pPr>
            <a:fld id="{D06C2359-C2F7-4463-B75A-DCC240B7913F}" type="slidenum">
              <a:rPr lang="nl-BE" sz="1050">
                <a:solidFill>
                  <a:prstClr val="white"/>
                </a:solidFill>
                <a:latin typeface="Century Gothic" panose="020B0502020202020204"/>
              </a:rPr>
              <a:pPr defTabSz="342900">
                <a:defRPr/>
              </a:pPr>
              <a:t>7</a:t>
            </a:fld>
            <a:endParaRPr lang="nl-BE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8B62E56-DEF1-8FB0-4923-93CF534EEEFF}"/>
              </a:ext>
            </a:extLst>
          </p:cNvPr>
          <p:cNvSpPr txBox="1"/>
          <p:nvPr/>
        </p:nvSpPr>
        <p:spPr>
          <a:xfrm rot="19194784">
            <a:off x="-152825" y="1931246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accent1">
                    <a:lumMod val="75000"/>
                  </a:schemeClr>
                </a:solidFill>
              </a:rPr>
              <a:t>AFGEWERKT!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377D63-59C6-C7FF-D57A-0AA30E4DB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9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597" y="0"/>
            <a:ext cx="9144000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47813" cy="15478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547815" y="-16925"/>
            <a:ext cx="1547813" cy="1555122"/>
          </a:xfrm>
          <a:prstGeom prst="rect">
            <a:avLst/>
          </a:prstGeom>
          <a:solidFill>
            <a:srgbClr val="A6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547814" y="2588195"/>
            <a:ext cx="640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Investeren in sport en vrije tijd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19672" y="301147"/>
            <a:ext cx="14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BE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AC0639-DA52-4557-83A7-C5FFA28C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9F8CA-CAA5-47D5-9929-BF894F883C47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18B81CF-9F05-21C8-6BA7-44A604F8F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039056"/>
            <a:ext cx="4307644" cy="23467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1E2A272-A31A-50AB-7E28-89E15161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488" y="2213968"/>
            <a:ext cx="3168579" cy="211458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1CEDE80-FE25-D91D-408F-2A00A21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49295"/>
            <a:ext cx="7573676" cy="1141243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>
              <a:defRPr/>
            </a:pPr>
            <a:r>
              <a:rPr lang="nl-BE" sz="2000" b="1" dirty="0"/>
              <a:t>5. Realisatie sportzaal binnenstad (als onderdeel van nieuwbouwproject Sint-Andreasinstituut)</a:t>
            </a:r>
            <a:br>
              <a:rPr lang="nl-BE" sz="2475" b="1" dirty="0"/>
            </a:br>
            <a:br>
              <a:rPr kumimoji="0" lang="en-US" sz="1200" b="1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Brugs</a:t>
            </a:r>
            <a:r>
              <a:rPr kumimoji="0" lang="en-US" sz="1050" b="0" i="1" u="sng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en-US" sz="1050" b="0" i="1" u="sng" strike="noStrike" kern="1200" cap="all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Beleidsprogramma</a:t>
            </a:r>
            <a:r>
              <a:rPr lang="en-US" sz="1050" i="1" u="sng" dirty="0">
                <a:latin typeface="Gill Sans MT" panose="020B0502020104020203"/>
              </a:rPr>
              <a:t>: </a:t>
            </a:r>
            <a:r>
              <a:rPr lang="en-US" sz="1050" i="1" dirty="0">
                <a:latin typeface="Gill Sans MT" panose="020B0502020104020203"/>
              </a:rPr>
              <a:t>200 en 203</a:t>
            </a:r>
            <a:endParaRPr lang="en-US" sz="2475" b="1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042D0D7E-AA10-4E1C-B9B6-4B825CAA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317" y="4926807"/>
            <a:ext cx="856684" cy="502444"/>
          </a:xfr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9C37D6-68D3-6555-23DD-9B01E34102C6}"/>
              </a:ext>
            </a:extLst>
          </p:cNvPr>
          <p:cNvSpPr txBox="1"/>
          <p:nvPr/>
        </p:nvSpPr>
        <p:spPr>
          <a:xfrm rot="19194784">
            <a:off x="-290409" y="1884772"/>
            <a:ext cx="3151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AFGEWERKT!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3125DA-C85C-A08E-B899-38F81B7C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124526" cy="11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64681"/>
      </p:ext>
    </p:extLst>
  </p:cSld>
  <p:clrMapOvr>
    <a:masterClrMapping/>
  </p:clrMapOvr>
</p:sld>
</file>

<file path=ppt/theme/theme1.xml><?xml version="1.0" encoding="utf-8"?>
<a:theme xmlns:a="http://schemas.openxmlformats.org/drawingml/2006/main" name="Pakket">
  <a:themeElements>
    <a:clrScheme name="Pak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TM10001115[[fn=Pakket]]</Template>
  <TotalTime>7159</TotalTime>
  <Words>3963</Words>
  <Application>Microsoft Office PowerPoint</Application>
  <PresentationFormat>Diavoorstelling (16:10)</PresentationFormat>
  <Paragraphs>867</Paragraphs>
  <Slides>66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7" baseType="lpstr">
      <vt:lpstr>Arial</vt:lpstr>
      <vt:lpstr>Calibri</vt:lpstr>
      <vt:lpstr>Century Gothic</vt:lpstr>
      <vt:lpstr>DINOffcPro</vt:lpstr>
      <vt:lpstr>Gill Sans MT</vt:lpstr>
      <vt:lpstr>Source Sans Pro</vt:lpstr>
      <vt:lpstr>Verdana</vt:lpstr>
      <vt:lpstr>Verdana </vt:lpstr>
      <vt:lpstr>Wingdings</vt:lpstr>
      <vt:lpstr>Wingdings 3</vt:lpstr>
      <vt:lpstr>Pakket</vt:lpstr>
      <vt:lpstr>PowerPoint-presentatie</vt:lpstr>
      <vt:lpstr>PowerPoint-presentatie</vt:lpstr>
      <vt:lpstr> 1. Realisatie beurs- en congresgebouw met omgevingsaanleg Brugs Beleidsprogramma: 423 en 447 </vt:lpstr>
      <vt:lpstr>PowerPoint-presentatie</vt:lpstr>
      <vt:lpstr>2. BRUSK &amp; BRON  (onderdeel van het museumkwartier) Brugs Beleidsprogramma: 200, 201, 202, 221, 268, 269, 361, 366, 443, 449 en 493  </vt:lpstr>
      <vt:lpstr>3. NIEUWE CACTUSZAAL Kanaaleiland  Brugs Beleidsprogramma: 373 </vt:lpstr>
      <vt:lpstr>4. ERFGOEDDEPOT-/FABRIEK Brugs Beleidsprogramma: 369</vt:lpstr>
      <vt:lpstr>PowerPoint-presentatie</vt:lpstr>
      <vt:lpstr>5. Realisatie sportzaal binnenstad (als onderdeel van nieuwbouwproject Sint-Andreasinstituut)  Brugs Beleidsprogramma: 200 en 203</vt:lpstr>
      <vt:lpstr>6. Sportzaal koolkerke Brugs Beleidsprogramma: 112  </vt:lpstr>
      <vt:lpstr>7. Realisatie oefencentrum Cercle brugge op gulden kamer Brugs Beleidsprogramma: 110   </vt:lpstr>
      <vt:lpstr>PowerPoint-presentatie</vt:lpstr>
      <vt:lpstr>8. Realisatie extra parkeercapaciteit Brugs Beleidsprogramma: 185 en 187 </vt:lpstr>
      <vt:lpstr>9. REALISATIE CENTRUMPARKING EZELSTRAAT Brugs Beleidsprogramma: 185 en 187 </vt:lpstr>
      <vt:lpstr>10. UITBREIDING Parking ZAND EN HERAANLEG K. ALBERT I-PARK Brugs Beleidsprogramma: 154, 184, 185, 186, 220, 222, 274, 320, 323, 329, 335 en 493 </vt:lpstr>
      <vt:lpstr>11.Kleine busjes –shuttlebus</vt:lpstr>
      <vt:lpstr>PowerPoint-presentatie</vt:lpstr>
      <vt:lpstr>12. Renovatie Kapel OLV van Nazareth, Passantenhuis en Magdalenagasthuis  Brugs Beleidsprogramma: 200 en 203</vt:lpstr>
      <vt:lpstr>13. Herbestemming huize minnewater Brugs Beleidsprogramma: 3, 28 en 286  </vt:lpstr>
      <vt:lpstr>PowerPoint-presentatie</vt:lpstr>
      <vt:lpstr>14. AC en politiehuis Sint-Andries  Brugs Beleidsprogramma: 4 en 126  </vt:lpstr>
      <vt:lpstr>15. Nieuwe brandweerkazerne   </vt:lpstr>
      <vt:lpstr>PowerPoint-presentatie</vt:lpstr>
      <vt:lpstr>16. Multifunctioneel centrum Xaverianen te sint-michiels Brugs Beleidsprogramma: 4, 16 en 368 </vt:lpstr>
      <vt:lpstr>17. Gemeenschapscentrum Scharphoutsite Lissewege Brugs Beleidsprogramma: 112  </vt:lpstr>
      <vt:lpstr>PowerPoint-presentatie</vt:lpstr>
      <vt:lpstr>18. STRATEGISCHE AANKOPEN Inspelen op nieuwe ontwikkelingen of opportuniteiten  </vt:lpstr>
      <vt:lpstr>PowerPoint-presentatie</vt:lpstr>
      <vt:lpstr>19. Renovatie Conservatorium Brugs Beleidsprogramma: 200</vt:lpstr>
      <vt:lpstr>20. Verbouwing academie Brugs Beleidsprogramma: 200  </vt:lpstr>
      <vt:lpstr>PowerPoint-presentatie</vt:lpstr>
      <vt:lpstr>21. ProjeCt r30 stationsomgeving Brugs Beleidsprogramma: 298  </vt:lpstr>
      <vt:lpstr>22. Overstromingsmaatregelen jachthaven zeebrugge Brugs Beleidsprogramma: 429 </vt:lpstr>
      <vt:lpstr>23. Nieuwe steenbruggebrug Brugs Beleidsprogramma: 175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Frederik Verplancke</dc:creator>
  <cp:lastModifiedBy>Kelsey Dewulf</cp:lastModifiedBy>
  <cp:revision>236</cp:revision>
  <cp:lastPrinted>2023-11-20T11:45:40Z</cp:lastPrinted>
  <dcterms:created xsi:type="dcterms:W3CDTF">2022-08-11T14:10:17Z</dcterms:created>
  <dcterms:modified xsi:type="dcterms:W3CDTF">2023-11-20T18:26:43Z</dcterms:modified>
</cp:coreProperties>
</file>