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314" r:id="rId2"/>
    <p:sldId id="341" r:id="rId3"/>
    <p:sldId id="361" r:id="rId4"/>
    <p:sldId id="342" r:id="rId5"/>
    <p:sldId id="360" r:id="rId6"/>
  </p:sldIdLst>
  <p:sldSz cx="9144000" cy="6858000" type="screen4x3"/>
  <p:notesSz cx="7099300" cy="10223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E32"/>
    <a:srgbClr val="0000FE"/>
    <a:srgbClr val="1FFF8C"/>
    <a:srgbClr val="0000FD"/>
    <a:srgbClr val="96A4BE"/>
    <a:srgbClr val="858C99"/>
    <a:srgbClr val="657A9F"/>
    <a:srgbClr val="57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9" d="100"/>
          <a:sy n="99" d="100"/>
        </p:scale>
        <p:origin x="979" y="77"/>
      </p:cViewPr>
      <p:guideLst>
        <p:guide orient="horz" pos="981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3540" y="-102"/>
      </p:cViewPr>
      <p:guideLst>
        <p:guide orient="horz" pos="3221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175"/>
          </a:xfrm>
          <a:prstGeom prst="rect">
            <a:avLst/>
          </a:prstGeom>
        </p:spPr>
        <p:txBody>
          <a:bodyPr vert="horz" lIns="94694" tIns="47348" rIns="94694" bIns="47348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175"/>
          </a:xfrm>
          <a:prstGeom prst="rect">
            <a:avLst/>
          </a:prstGeom>
        </p:spPr>
        <p:txBody>
          <a:bodyPr vert="horz" lIns="94694" tIns="47348" rIns="94694" bIns="47348" rtlCol="0"/>
          <a:lstStyle>
            <a:lvl1pPr algn="r">
              <a:defRPr sz="1200"/>
            </a:lvl1pPr>
          </a:lstStyle>
          <a:p>
            <a:fld id="{AC270F45-7E0B-4135-92DF-493B965774DE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710551"/>
            <a:ext cx="3076363" cy="511175"/>
          </a:xfrm>
          <a:prstGeom prst="rect">
            <a:avLst/>
          </a:prstGeom>
        </p:spPr>
        <p:txBody>
          <a:bodyPr vert="horz" lIns="94694" tIns="47348" rIns="94694" bIns="47348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6" y="9710551"/>
            <a:ext cx="3076363" cy="511175"/>
          </a:xfrm>
          <a:prstGeom prst="rect">
            <a:avLst/>
          </a:prstGeom>
        </p:spPr>
        <p:txBody>
          <a:bodyPr vert="horz" lIns="94694" tIns="47348" rIns="94694" bIns="47348" rtlCol="0" anchor="b"/>
          <a:lstStyle>
            <a:lvl1pPr algn="r">
              <a:defRPr sz="1200"/>
            </a:lvl1pPr>
          </a:lstStyle>
          <a:p>
            <a:fld id="{DCD1ECB9-0AD1-4499-A162-2A9D5AC085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94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94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8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05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9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1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6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1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3F07-B1DB-43C6-850C-33F1F546ECA6}" type="datetimeFigureOut">
              <a:rPr lang="nl-BE" smtClean="0"/>
              <a:t>22/01/2024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F8CA-CAA5-47D5-9929-BF894F883C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2F3DC22-7914-3175-7F89-08322A7E0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2185"/>
          <a:stretch/>
        </p:blipFill>
        <p:spPr bwMode="auto">
          <a:xfrm>
            <a:off x="0" y="563360"/>
            <a:ext cx="9135864" cy="57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21DA3DF-F111-494F-97F2-A823ABF9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229200"/>
            <a:ext cx="7128792" cy="875140"/>
          </a:xfrm>
          <a:prstGeom prst="rect">
            <a:avLst/>
          </a:prstGeom>
          <a:solidFill>
            <a:srgbClr val="A53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nl-BE" sz="4400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1" y="570670"/>
            <a:ext cx="1547813" cy="15478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687744" y="563361"/>
            <a:ext cx="2448120" cy="1555122"/>
          </a:xfrm>
          <a:prstGeom prst="rect">
            <a:avLst/>
          </a:prstGeom>
          <a:solidFill>
            <a:srgbClr val="A6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569876" y="5273183"/>
            <a:ext cx="63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 cap="all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Heraanleg</a:t>
            </a:r>
            <a:endParaRPr lang="nl-B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 sz="2000" cap="all">
                <a:solidFill>
                  <a:schemeClr val="accent3">
                    <a:lumOff val="44000"/>
                  </a:schemeClr>
                </a:solidFill>
                <a:latin typeface="DIN-Regular"/>
                <a:ea typeface="DIN-Regular"/>
                <a:cs typeface="DIN-Regular"/>
                <a:sym typeface="DIN-Regular"/>
              </a:defRPr>
            </a:pPr>
            <a:r>
              <a:rPr lang="nl-BE" sz="2000" b="1" cap="all" dirty="0">
                <a:solidFill>
                  <a:schemeClr val="accent3">
                    <a:lumOff val="44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BE" sz="2000" b="1" cap="all" dirty="0" err="1">
                <a:solidFill>
                  <a:schemeClr val="accent3">
                    <a:lumOff val="44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platse</a:t>
            </a:r>
            <a:endParaRPr lang="nl-B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96D8162-C3CC-429C-A73D-688CDA020F73}"/>
              </a:ext>
            </a:extLst>
          </p:cNvPr>
          <p:cNvSpPr txBox="1"/>
          <p:nvPr/>
        </p:nvSpPr>
        <p:spPr>
          <a:xfrm>
            <a:off x="1475656" y="332656"/>
            <a:ext cx="53285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PLATSE</a:t>
            </a:r>
          </a:p>
          <a:p>
            <a:r>
              <a:rPr lang="nl-BE" dirty="0">
                <a:solidFill>
                  <a:srgbClr val="96A4BE"/>
                </a:solidFill>
              </a:rPr>
              <a:t>Ligging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C919C0-7BC7-CA78-B214-B2A8B593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783508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8CE9C0BE-30AD-4D0D-EA59-354AF91B6B30}"/>
              </a:ext>
            </a:extLst>
          </p:cNvPr>
          <p:cNvSpPr/>
          <p:nvPr/>
        </p:nvSpPr>
        <p:spPr>
          <a:xfrm>
            <a:off x="3779912" y="4077072"/>
            <a:ext cx="670296" cy="62725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D33F33F-9BFC-E38B-4152-AD64BCB25EBA}"/>
              </a:ext>
            </a:extLst>
          </p:cNvPr>
          <p:cNvSpPr/>
          <p:nvPr/>
        </p:nvSpPr>
        <p:spPr>
          <a:xfrm>
            <a:off x="4043052" y="431869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1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35F5FA1-779F-0956-ED57-5524537D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26" b="5256"/>
          <a:stretch/>
        </p:blipFill>
        <p:spPr>
          <a:xfrm>
            <a:off x="22361" y="1163537"/>
            <a:ext cx="9144000" cy="36724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96D8162-C3CC-429C-A73D-688CDA020F73}"/>
              </a:ext>
            </a:extLst>
          </p:cNvPr>
          <p:cNvSpPr txBox="1"/>
          <p:nvPr/>
        </p:nvSpPr>
        <p:spPr>
          <a:xfrm>
            <a:off x="1475656" y="332656"/>
            <a:ext cx="53285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PLATSE</a:t>
            </a:r>
          </a:p>
          <a:p>
            <a:r>
              <a:rPr lang="nl-BE" dirty="0">
                <a:solidFill>
                  <a:srgbClr val="96A4BE"/>
                </a:solidFill>
              </a:rPr>
              <a:t>Plan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751AF35-FE48-48B8-AD9E-AA6C717A0DF3}"/>
              </a:ext>
            </a:extLst>
          </p:cNvPr>
          <p:cNvSpPr txBox="1"/>
          <p:nvPr/>
        </p:nvSpPr>
        <p:spPr>
          <a:xfrm>
            <a:off x="1691680" y="4989719"/>
            <a:ext cx="7056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96A4BE"/>
                </a:solidFill>
              </a:rPr>
              <a:t>Eigenschappen ontwerp: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geen niveauverschillen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verkeersvrij (enkel laden en lossen toegelaten)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centrale goot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verharding in mozaïekkeien (recuperatie)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comfortstrook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err="1">
                <a:latin typeface="Verdana" panose="020B0604030504040204" pitchFamily="34" charset="0"/>
              </a:rPr>
              <a:t>fietsaanleunbeugels</a:t>
            </a:r>
            <a:endParaRPr lang="nl-BE" sz="1200" dirty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behoud terraszones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latin typeface="Verdana" panose="020B0604030504040204" pitchFamily="34" charset="0"/>
              </a:rPr>
              <a:t>aanleg gescheiden riolering</a:t>
            </a:r>
          </a:p>
        </p:txBody>
      </p:sp>
    </p:spTree>
    <p:extLst>
      <p:ext uri="{BB962C8B-B14F-4D97-AF65-F5344CB8AC3E}">
        <p14:creationId xmlns:p14="http://schemas.microsoft.com/office/powerpoint/2010/main" val="36546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96D8162-C3CC-429C-A73D-688CDA020F73}"/>
              </a:ext>
            </a:extLst>
          </p:cNvPr>
          <p:cNvSpPr txBox="1"/>
          <p:nvPr/>
        </p:nvSpPr>
        <p:spPr>
          <a:xfrm>
            <a:off x="1475656" y="340429"/>
            <a:ext cx="53285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PLATSE</a:t>
            </a:r>
          </a:p>
          <a:p>
            <a:r>
              <a:rPr lang="nl-BE" dirty="0">
                <a:solidFill>
                  <a:srgbClr val="96A4BE"/>
                </a:solidFill>
              </a:rPr>
              <a:t>Doorsnede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E0CAA9-E8E7-A6C7-3E1B-FE9D380D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88840"/>
            <a:ext cx="8478518" cy="31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8460" cy="121846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C0BFEC7-40CD-49ED-85CF-69E39298C2AC}"/>
              </a:ext>
            </a:extLst>
          </p:cNvPr>
          <p:cNvSpPr txBox="1"/>
          <p:nvPr/>
        </p:nvSpPr>
        <p:spPr>
          <a:xfrm>
            <a:off x="1475656" y="1690062"/>
            <a:ext cx="748786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Verdana" panose="020B0604030504040204" pitchFamily="34" charset="0"/>
                <a:ea typeface="Verdana" panose="020B0604030504040204" pitchFamily="34" charset="0"/>
              </a:rPr>
              <a:t>Raming</a:t>
            </a:r>
          </a:p>
          <a:p>
            <a:endParaRPr lang="nl-B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€ 172.983,90 excl. btw, hetzij € 188.695,45 incl. btw en waarvan:</a:t>
            </a:r>
          </a:p>
          <a:p>
            <a:pPr marL="628650" lvl="1" indent="-171450">
              <a:buFontTx/>
              <a:buChar char="-"/>
            </a:pPr>
            <a:r>
              <a:rPr lang="nl-BE" sz="1100" dirty="0">
                <a:latin typeface="Verdana" panose="020B0604030504040204" pitchFamily="34" charset="0"/>
                <a:ea typeface="Verdana" panose="020B0604030504040204" pitchFamily="34" charset="0"/>
              </a:rPr>
              <a:t>€ 74.816,89 excl. btw hetzij € 90.528,44 incl. btw ten laste van de Stad Brugge;</a:t>
            </a:r>
          </a:p>
          <a:p>
            <a:pPr marL="628650" lvl="1" indent="-171450">
              <a:buFontTx/>
              <a:buChar char="-"/>
            </a:pPr>
            <a:r>
              <a:rPr lang="nl-BE" sz="1100" dirty="0">
                <a:latin typeface="Verdana" panose="020B0604030504040204" pitchFamily="34" charset="0"/>
                <a:ea typeface="Verdana" panose="020B0604030504040204" pitchFamily="34" charset="0"/>
              </a:rPr>
              <a:t>€ 98.167,01 ten laste TMVW-</a:t>
            </a:r>
            <a:r>
              <a:rPr lang="nl-BE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AquaRio</a:t>
            </a:r>
            <a:r>
              <a:rPr lang="nl-BE" sz="1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1"/>
            <a:endParaRPr lang="nl-B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sz="1600" dirty="0">
                <a:latin typeface="Verdana" panose="020B0604030504040204" pitchFamily="34" charset="0"/>
                <a:ea typeface="Verdana" panose="020B0604030504040204" pitchFamily="34" charset="0"/>
              </a:rPr>
              <a:t>Projectplanning</a:t>
            </a:r>
          </a:p>
          <a:p>
            <a:endParaRPr lang="nl-B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Nutswerken:</a:t>
            </a:r>
          </a:p>
          <a:p>
            <a:pPr marL="628650" lvl="1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5 februari tot 23 februari 2024.</a:t>
            </a:r>
          </a:p>
          <a:p>
            <a:pPr lvl="1"/>
            <a:endParaRPr lang="nl-BE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Aanbestedingsprocedure en gunning:</a:t>
            </a:r>
          </a:p>
          <a:p>
            <a:pPr marL="628650" lvl="1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Januari - februari 2024.</a:t>
            </a:r>
          </a:p>
          <a:p>
            <a:pPr marL="171450" indent="-171450">
              <a:buFontTx/>
              <a:buChar char="-"/>
            </a:pPr>
            <a:endParaRPr lang="nl-B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Aanvang van de werken:</a:t>
            </a:r>
          </a:p>
          <a:p>
            <a:pPr marL="628650" lvl="1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18 maart 2024.</a:t>
            </a:r>
          </a:p>
          <a:p>
            <a:pPr marL="628650" lvl="1" indent="-171450">
              <a:buFontTx/>
              <a:buChar char="-"/>
            </a:pPr>
            <a:endParaRPr lang="nl-B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Totale uitvoeringstermijn:</a:t>
            </a:r>
          </a:p>
          <a:p>
            <a:pPr marL="628650" lvl="1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Fase 1: Rioleringswerken (18/03 tot 12/04): 24 kalenderdagen;</a:t>
            </a:r>
          </a:p>
          <a:p>
            <a:pPr marL="628650" lvl="1" indent="-171450">
              <a:buFontTx/>
              <a:buChar char="-"/>
            </a:pP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Fase 2: </a:t>
            </a:r>
            <a:r>
              <a:rPr lang="nl-BE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Heraanleg</a:t>
            </a:r>
            <a:r>
              <a:rPr lang="nl-BE" sz="1200" dirty="0">
                <a:latin typeface="Verdana" panose="020B0604030504040204" pitchFamily="34" charset="0"/>
                <a:ea typeface="Verdana" panose="020B0604030504040204" pitchFamily="34" charset="0"/>
              </a:rPr>
              <a:t> bovenbouw (28/05 tot 28/06): 30 kalenderdagen.</a:t>
            </a:r>
          </a:p>
          <a:p>
            <a:pPr marL="628650" lvl="1" indent="-171450">
              <a:buFontTx/>
              <a:buChar char="-"/>
            </a:pPr>
            <a:endParaRPr lang="nl-BE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1A10AB-28FE-15F4-1B29-49A72D32AC98}"/>
              </a:ext>
            </a:extLst>
          </p:cNvPr>
          <p:cNvSpPr txBox="1"/>
          <p:nvPr/>
        </p:nvSpPr>
        <p:spPr>
          <a:xfrm>
            <a:off x="1475656" y="340429"/>
            <a:ext cx="53285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A62E3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PLATSE</a:t>
            </a:r>
          </a:p>
          <a:p>
            <a:r>
              <a:rPr lang="nl-BE" dirty="0">
                <a:solidFill>
                  <a:srgbClr val="96A4BE"/>
                </a:solidFill>
              </a:rPr>
              <a:t>Raming en planning</a:t>
            </a:r>
          </a:p>
        </p:txBody>
      </p:sp>
    </p:spTree>
    <p:extLst>
      <p:ext uri="{BB962C8B-B14F-4D97-AF65-F5344CB8AC3E}">
        <p14:creationId xmlns:p14="http://schemas.microsoft.com/office/powerpoint/2010/main" val="20906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BRU_powerpointsjabloon</Template>
  <TotalTime>8875</TotalTime>
  <Words>141</Words>
  <Application>Microsoft Office PowerPoint</Application>
  <PresentationFormat>Diavoorstelling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 Brugge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Joachim Calcoen</dc:creator>
  <cp:lastModifiedBy>Astrid Bleyenberg</cp:lastModifiedBy>
  <cp:revision>585</cp:revision>
  <cp:lastPrinted>2022-10-28T14:48:54Z</cp:lastPrinted>
  <dcterms:created xsi:type="dcterms:W3CDTF">2016-09-02T13:09:40Z</dcterms:created>
  <dcterms:modified xsi:type="dcterms:W3CDTF">2024-01-22T18:08:57Z</dcterms:modified>
</cp:coreProperties>
</file>